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8" r:id="rId2"/>
    <p:sldId id="296" r:id="rId3"/>
    <p:sldId id="298" r:id="rId4"/>
    <p:sldId id="299" r:id="rId5"/>
    <p:sldId id="300" r:id="rId6"/>
    <p:sldId id="301" r:id="rId7"/>
    <p:sldId id="302" r:id="rId8"/>
    <p:sldId id="303" r:id="rId9"/>
    <p:sldId id="297" r:id="rId10"/>
    <p:sldId id="304" r:id="rId11"/>
    <p:sldId id="287" r:id="rId12"/>
    <p:sldId id="259" r:id="rId13"/>
    <p:sldId id="260" r:id="rId14"/>
    <p:sldId id="282" r:id="rId15"/>
    <p:sldId id="284" r:id="rId16"/>
    <p:sldId id="285" r:id="rId17"/>
    <p:sldId id="283" r:id="rId18"/>
    <p:sldId id="286" r:id="rId19"/>
    <p:sldId id="262" r:id="rId20"/>
    <p:sldId id="263" r:id="rId21"/>
    <p:sldId id="265" r:id="rId22"/>
    <p:sldId id="305" r:id="rId23"/>
    <p:sldId id="306" r:id="rId24"/>
    <p:sldId id="307" r:id="rId25"/>
    <p:sldId id="308" r:id="rId26"/>
    <p:sldId id="309" r:id="rId27"/>
    <p:sldId id="266" r:id="rId28"/>
    <p:sldId id="272" r:id="rId29"/>
    <p:sldId id="281" r:id="rId30"/>
    <p:sldId id="268" r:id="rId31"/>
    <p:sldId id="269" r:id="rId32"/>
    <p:sldId id="270" r:id="rId33"/>
    <p:sldId id="271" r:id="rId34"/>
    <p:sldId id="273" r:id="rId35"/>
    <p:sldId id="274" r:id="rId36"/>
    <p:sldId id="275" r:id="rId37"/>
    <p:sldId id="276" r:id="rId38"/>
    <p:sldId id="277" r:id="rId39"/>
    <p:sldId id="292" r:id="rId40"/>
    <p:sldId id="293" r:id="rId41"/>
    <p:sldId id="294" r:id="rId42"/>
    <p:sldId id="295" r:id="rId43"/>
    <p:sldId id="310" r:id="rId44"/>
    <p:sldId id="278" r:id="rId45"/>
    <p:sldId id="279" r:id="rId46"/>
    <p:sldId id="280" r:id="rId47"/>
    <p:sldId id="311" r:id="rId48"/>
    <p:sldId id="288" r:id="rId49"/>
    <p:sldId id="289" r:id="rId50"/>
    <p:sldId id="290" r:id="rId51"/>
    <p:sldId id="291" r:id="rId52"/>
    <p:sldId id="312" r:id="rId53"/>
    <p:sldId id="313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D0D"/>
    <a:srgbClr val="C8C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230" autoAdjust="0"/>
    <p:restoredTop sz="68337" autoAdjust="0"/>
  </p:normalViewPr>
  <p:slideViewPr>
    <p:cSldViewPr snapToGrid="0" snapToObjects="1">
      <p:cViewPr varScale="1">
        <p:scale>
          <a:sx n="46" d="100"/>
          <a:sy n="46" d="100"/>
        </p:scale>
        <p:origin x="-920" y="-96"/>
      </p:cViewPr>
      <p:guideLst>
        <p:guide orient="horz" pos="2160"/>
        <p:guide pos="5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52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B66F-B1B7-D045-B4E8-4F60236F228D}" type="datetimeFigureOut">
              <a:rPr lang="en-US" smtClean="0"/>
              <a:t>3/25/15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4789D-9866-5E4A-88FF-2ACAF392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55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F8E76-06A6-164E-A6FA-EC32C13EB232}" type="datetimeFigureOut">
              <a:rPr lang="en-US" smtClean="0"/>
              <a:t>3/25/15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F34B-9C4D-8640-BB34-4C24A79C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766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77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layered over the corporate 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layered over the corporate </a:t>
            </a:r>
            <a:r>
              <a:rPr lang="en-US" dirty="0" smtClean="0"/>
              <a:t>hierarchy</a:t>
            </a:r>
          </a:p>
          <a:p>
            <a:endParaRPr lang="en-US" dirty="0" smtClean="0"/>
          </a:p>
          <a:p>
            <a:r>
              <a:rPr lang="en-US" dirty="0" smtClean="0"/>
              <a:t>When applied to the graphical analysis of real and computer-generated networks, </a:t>
            </a:r>
            <a:r>
              <a:rPr lang="en-US" dirty="0" err="1" smtClean="0"/>
              <a:t>kcore</a:t>
            </a:r>
            <a:r>
              <a:rPr lang="en-US" dirty="0" smtClean="0"/>
              <a:t> visualization allows</a:t>
            </a:r>
            <a:r>
              <a:rPr lang="en-US" baseline="0" dirty="0" smtClean="0"/>
              <a:t> </a:t>
            </a:r>
            <a:r>
              <a:rPr lang="en-US" dirty="0" smtClean="0"/>
              <a:t>the identification of networks’ fingerprints, according to properties such as hierarchical arrangement, degree</a:t>
            </a:r>
            <a:r>
              <a:rPr lang="en-US" baseline="0" dirty="0" smtClean="0"/>
              <a:t> </a:t>
            </a:r>
            <a:r>
              <a:rPr lang="en-US" dirty="0" smtClean="0"/>
              <a:t>correlations and centrality.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layered over the corporate 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</a:t>
            </a:r>
            <a:r>
              <a:rPr lang="en-US" dirty="0" smtClean="0"/>
              <a:t>the communication is balanced between staying within small organizational units and cutting</a:t>
            </a:r>
          </a:p>
          <a:p>
            <a:r>
              <a:rPr lang="en-US" dirty="0" smtClean="0"/>
              <a:t>across organizational boundaries. </a:t>
            </a:r>
          </a:p>
          <a:p>
            <a:r>
              <a:rPr lang="en-US" dirty="0" smtClean="0"/>
              <a:t>dense pockets of strong 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‘structural holes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histogram from Travers and </a:t>
            </a:r>
            <a:r>
              <a:rPr lang="en-US" dirty="0" err="1" smtClean="0"/>
              <a:t>Milgram’s</a:t>
            </a:r>
            <a:r>
              <a:rPr lang="en-US" dirty="0" smtClean="0"/>
              <a:t> experiment: gave a letter to 296 ‘starters’ and asked them to get it to a man in </a:t>
            </a:r>
            <a:r>
              <a:rPr lang="en-US" dirty="0" err="1" smtClean="0"/>
              <a:t>boston</a:t>
            </a:r>
            <a:r>
              <a:rPr lang="en-US" dirty="0" smtClean="0"/>
              <a:t>…</a:t>
            </a:r>
          </a:p>
          <a:p>
            <a:endParaRPr lang="en-US" dirty="0" smtClean="0"/>
          </a:p>
          <a:p>
            <a:r>
              <a:rPr lang="en-US" dirty="0" smtClean="0"/>
              <a:t>if we think of each</a:t>
            </a:r>
            <a:r>
              <a:rPr lang="en-US" baseline="0" dirty="0" smtClean="0"/>
              <a:t> </a:t>
            </a:r>
            <a:r>
              <a:rPr lang="en-US" dirty="0" smtClean="0"/>
              <a:t>person as the center of their own social “world,” then “six short steps” becomes “six worlds</a:t>
            </a:r>
          </a:p>
          <a:p>
            <a:r>
              <a:rPr lang="en-US" dirty="0" smtClean="0"/>
              <a:t>apart” — a change in perspective that makes six sound like a much larger number.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</a:t>
            </a:r>
            <a:r>
              <a:rPr lang="en-US" dirty="0" smtClean="0"/>
              <a:t>the communication is balanced between staying within small organizational units and cutting</a:t>
            </a:r>
          </a:p>
          <a:p>
            <a:r>
              <a:rPr lang="en-US" dirty="0" smtClean="0"/>
              <a:t>across organizational boundaries. </a:t>
            </a:r>
          </a:p>
          <a:p>
            <a:r>
              <a:rPr lang="en-US" dirty="0" smtClean="0"/>
              <a:t>dense pockets of strong 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</a:t>
            </a:r>
            <a:r>
              <a:rPr lang="en-US" dirty="0" smtClean="0"/>
              <a:t>the communication is balanced between staying within small organizational units and cutting</a:t>
            </a:r>
          </a:p>
          <a:p>
            <a:r>
              <a:rPr lang="en-US" dirty="0" smtClean="0"/>
              <a:t>across organizational boundaries. </a:t>
            </a:r>
          </a:p>
          <a:p>
            <a:r>
              <a:rPr lang="en-US" dirty="0" smtClean="0"/>
              <a:t>dense pockets of strong 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 represent a conflict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‘structural holes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Networks, Crowds, and Markets: </a:t>
            </a:r>
          </a:p>
          <a:p>
            <a:r>
              <a:rPr lang="en-US" dirty="0" smtClean="0"/>
              <a:t>Reasoning About a Highly Connected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25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</a:t>
            </a:r>
            <a:r>
              <a:rPr lang="en-US" dirty="0" smtClean="0"/>
              <a:t>the communication is balanced between staying within small organizational units and cutting</a:t>
            </a:r>
          </a:p>
          <a:p>
            <a:r>
              <a:rPr lang="en-US" dirty="0" smtClean="0"/>
              <a:t>across organizational boundaries. </a:t>
            </a:r>
          </a:p>
          <a:p>
            <a:r>
              <a:rPr lang="en-US" dirty="0" smtClean="0"/>
              <a:t>dense pockets of strong 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Uneven decline, slower decline than rise… news</a:t>
            </a:r>
            <a:r>
              <a:rPr lang="en-US" baseline="0" dirty="0" smtClean="0"/>
              <a:t> (and other people joining) represent influence…</a:t>
            </a:r>
            <a:endParaRPr lang="en-US" dirty="0" smtClean="0"/>
          </a:p>
          <a:p>
            <a:r>
              <a:rPr lang="en-US" dirty="0" smtClean="0"/>
              <a:t>[also note how this is a</a:t>
            </a:r>
            <a:r>
              <a:rPr lang="en-US" baseline="0" dirty="0" smtClean="0"/>
              <a:t> summary statistic for the network]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news</a:t>
            </a:r>
            <a:r>
              <a:rPr lang="en-US" baseline="0" dirty="0" smtClean="0"/>
              <a:t> (and other people joining) represent influence…</a:t>
            </a:r>
            <a:endParaRPr lang="en-US" dirty="0" smtClean="0"/>
          </a:p>
          <a:p>
            <a:r>
              <a:rPr lang="en-US" dirty="0" smtClean="0"/>
              <a:t>Questions</a:t>
            </a:r>
            <a:r>
              <a:rPr lang="en-US" baseline="0" dirty="0" smtClean="0"/>
              <a:t> to ask: What influences? Why?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later decisions can be based in complex</a:t>
            </a:r>
            <a:r>
              <a:rPr lang="en-US" baseline="0" dirty="0" smtClean="0"/>
              <a:t> </a:t>
            </a:r>
            <a:r>
              <a:rPr lang="en-US" dirty="0" smtClean="0"/>
              <a:t>ways on a mixture of private information and inferences from what has already happened… so not necessarily very good info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Example: more</a:t>
            </a:r>
            <a:r>
              <a:rPr lang="en-US" baseline="0" dirty="0" smtClean="0"/>
              <a:t> people using </a:t>
            </a:r>
            <a:r>
              <a:rPr lang="en-US" baseline="0" dirty="0" err="1" smtClean="0"/>
              <a:t>facebook</a:t>
            </a:r>
            <a:r>
              <a:rPr lang="en-US" baseline="0" dirty="0" smtClean="0"/>
              <a:t> makes </a:t>
            </a:r>
            <a:r>
              <a:rPr lang="en-US" baseline="0" dirty="0" err="1" smtClean="0"/>
              <a:t>facebook</a:t>
            </a:r>
            <a:r>
              <a:rPr lang="en-US" baseline="0" dirty="0" smtClean="0"/>
              <a:t> more useful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 how many web pages have 1 in link, 2,</a:t>
            </a:r>
            <a:r>
              <a:rPr lang="en-US" baseline="0" dirty="0" smtClean="0"/>
              <a:t> 3, … up to whatever the </a:t>
            </a:r>
            <a:r>
              <a:rPr lang="en-US" baseline="0" dirty="0" err="1" smtClean="0"/>
              <a:t>maxmimum</a:t>
            </a:r>
            <a:r>
              <a:rPr lang="en-US" baseline="0" dirty="0" smtClean="0"/>
              <a:t> is?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Normal distribution? if central limit – many random, </a:t>
            </a:r>
            <a:r>
              <a:rPr lang="en-US" i="1" baseline="0" dirty="0" smtClean="0"/>
              <a:t>independent </a:t>
            </a:r>
            <a:r>
              <a:rPr lang="en-US" i="0" baseline="0" dirty="0" smtClean="0"/>
              <a:t>samples</a:t>
            </a:r>
          </a:p>
          <a:p>
            <a:r>
              <a:rPr lang="en-US" i="0" baseline="0" dirty="0" smtClean="0"/>
              <a:t>.. NO </a:t>
            </a:r>
          </a:p>
          <a:p>
            <a:endParaRPr lang="en-US" i="0" baseline="0" dirty="0" smtClean="0"/>
          </a:p>
          <a:p>
            <a:r>
              <a:rPr lang="en-US" i="0" baseline="0" dirty="0" smtClean="0"/>
              <a:t>Poisson distribution? (independent + occur at a constant rate)? </a:t>
            </a:r>
          </a:p>
          <a:p>
            <a:r>
              <a:rPr lang="en-US" i="0" baseline="0" dirty="0" smtClean="0"/>
              <a:t>.. NO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applies</a:t>
            </a:r>
            <a:r>
              <a:rPr lang="en-US" baseline="0" dirty="0" smtClean="0"/>
              <a:t> in many other domains (books bought by k people; phone numbers called k x per day; scientific paper citations; …)</a:t>
            </a:r>
          </a:p>
          <a:p>
            <a:r>
              <a:rPr lang="en-US" baseline="0" dirty="0" smtClean="0"/>
              <a:t>… seem to dominate whenever we are measuring something corresponding to popularity.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popularity doesn’t always stay (</a:t>
            </a:r>
            <a:r>
              <a:rPr lang="en-US" dirty="0" err="1" smtClean="0"/>
              <a:t>myspace</a:t>
            </a:r>
            <a:r>
              <a:rPr lang="en-US" dirty="0" smtClean="0"/>
              <a:t>) and that what will become popular is a bit random (study of 9 groups with the same songs – 8 came up with different popularities, </a:t>
            </a:r>
            <a:r>
              <a:rPr lang="en-US" dirty="0" err="1" smtClean="0"/>
              <a:t>tho</a:t>
            </a:r>
            <a:r>
              <a:rPr lang="en-US" dirty="0" smtClean="0"/>
              <a:t> bad songs always fared worse and good songs better; 9</a:t>
            </a:r>
            <a:r>
              <a:rPr lang="en-US" baseline="30000" dirty="0" smtClean="0"/>
              <a:t>th</a:t>
            </a:r>
            <a:r>
              <a:rPr lang="en-US" dirty="0" smtClean="0"/>
              <a:t> couldn’t see feedback effects:</a:t>
            </a:r>
            <a:r>
              <a:rPr lang="en-US" baseline="0" dirty="0" smtClean="0"/>
              <a:t> </a:t>
            </a:r>
            <a:r>
              <a:rPr lang="en-US" dirty="0" smtClean="0"/>
              <a:t>Matthew </a:t>
            </a:r>
            <a:r>
              <a:rPr lang="en-US" dirty="0" err="1" smtClean="0"/>
              <a:t>Salganik</a:t>
            </a:r>
            <a:r>
              <a:rPr lang="en-US" dirty="0" smtClean="0"/>
              <a:t>, Peter </a:t>
            </a:r>
            <a:r>
              <a:rPr lang="en-US" dirty="0" err="1" smtClean="0"/>
              <a:t>Dodds</a:t>
            </a:r>
            <a:r>
              <a:rPr lang="en-US" dirty="0" smtClean="0"/>
              <a:t>, and Duncan Watts. Experimental study of inequality</a:t>
            </a:r>
          </a:p>
          <a:p>
            <a:r>
              <a:rPr lang="en-US" dirty="0" smtClean="0"/>
              <a:t>and unpredictability in an artificial cultural market. Science, 311:854–856, 2006)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Intuition: randomness has a big effect early on</a:t>
            </a:r>
          </a:p>
          <a:p>
            <a:pPr lvl="1"/>
            <a:r>
              <a:rPr lang="en-US" dirty="0" smtClean="0"/>
              <a:t>Intuition: a few popular items </a:t>
            </a:r>
            <a:r>
              <a:rPr lang="en-US" i="1" dirty="0" smtClean="0"/>
              <a:t>&amp; </a:t>
            </a:r>
            <a:r>
              <a:rPr lang="en-US" b="1" dirty="0" smtClean="0"/>
              <a:t>many less </a:t>
            </a:r>
            <a:r>
              <a:rPr lang="en-US" dirty="0" smtClean="0"/>
              <a:t>(‘long tail’)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Nodes, links? Paths…</a:t>
            </a:r>
          </a:p>
          <a:p>
            <a:r>
              <a:rPr lang="en-US" dirty="0" smtClean="0"/>
              <a:t>List</a:t>
            </a:r>
            <a:r>
              <a:rPr lang="en-US" baseline="0" dirty="0" smtClean="0"/>
              <a:t> 3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Many scales of influence </a:t>
            </a:r>
            <a:endParaRPr lang="en-US" baseline="0" dirty="0" smtClean="0"/>
          </a:p>
          <a:p>
            <a:r>
              <a:rPr lang="en-US" dirty="0" smtClean="0"/>
              <a:t> cellular network is a prerequisite of life</a:t>
            </a:r>
          </a:p>
          <a:p>
            <a:r>
              <a:rPr lang="en-US" dirty="0" smtClean="0"/>
              <a:t>neural network</a:t>
            </a:r>
            <a:r>
              <a:rPr lang="en-US" baseline="0" dirty="0" smtClean="0"/>
              <a:t> (brain)</a:t>
            </a:r>
          </a:p>
          <a:p>
            <a:r>
              <a:rPr lang="en-US" baseline="0" dirty="0" smtClean="0"/>
              <a:t> social network</a:t>
            </a:r>
          </a:p>
          <a:p>
            <a:r>
              <a:rPr lang="en-US" dirty="0" smtClean="0"/>
              <a:t>Communication networks</a:t>
            </a:r>
          </a:p>
          <a:p>
            <a:r>
              <a:rPr lang="en-US" dirty="0" smtClean="0"/>
              <a:t>power grid</a:t>
            </a:r>
          </a:p>
          <a:p>
            <a:r>
              <a:rPr lang="en-US" dirty="0" smtClean="0"/>
              <a:t>Trade networks </a:t>
            </a:r>
          </a:p>
          <a:p>
            <a:r>
              <a:rPr lang="en-US" dirty="0" smtClean="0"/>
              <a:t>www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80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Structure and influence can interact in surprising ways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Example: disease</a:t>
            </a:r>
            <a:r>
              <a:rPr lang="en-US" baseline="0" dirty="0" smtClean="0"/>
              <a:t> outbreak…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Textbook describes models that can capture all of these things based on network properties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179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Cause</a:t>
            </a:r>
            <a:r>
              <a:rPr lang="en-US" baseline="0" dirty="0" smtClean="0"/>
              <a:t> one: opportunity to meet</a:t>
            </a:r>
          </a:p>
          <a:p>
            <a:r>
              <a:rPr lang="en-US" baseline="0" dirty="0" smtClean="0"/>
              <a:t>Cause two: incentive for common node to bring them together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179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en-US" dirty="0" err="1" smtClean="0"/>
              <a:t>granovetter’s</a:t>
            </a:r>
            <a:r>
              <a:rPr lang="en-US" dirty="0" smtClean="0"/>
              <a:t> concept]</a:t>
            </a:r>
          </a:p>
          <a:p>
            <a:r>
              <a:rPr lang="en-US" dirty="0" smtClean="0"/>
              <a:t>Can use the ‘clustering coefficient’ here (probability that a node’s friends are friends)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18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edge joining two nodes A and B in a graph is a bridge if deleting</a:t>
            </a:r>
            <a:r>
              <a:rPr lang="en-US" baseline="0" dirty="0" smtClean="0"/>
              <a:t> </a:t>
            </a:r>
            <a:r>
              <a:rPr lang="en-US" dirty="0" smtClean="0"/>
              <a:t>the edge would cause A and B to lie in two different components.</a:t>
            </a:r>
          </a:p>
          <a:p>
            <a:r>
              <a:rPr lang="en-US" dirty="0" smtClean="0"/>
              <a:t>if deleting the edge would increase the distance between A and B to a value strictly</a:t>
            </a:r>
            <a:r>
              <a:rPr lang="en-US" baseline="0" dirty="0" smtClean="0"/>
              <a:t> </a:t>
            </a:r>
            <a:r>
              <a:rPr lang="en-US" dirty="0" smtClean="0"/>
              <a:t>more than two == local bridge (span is new distance)</a:t>
            </a:r>
          </a:p>
          <a:p>
            <a:r>
              <a:rPr lang="en-US" dirty="0" smtClean="0"/>
              <a:t>Bridging is essentially a form</a:t>
            </a:r>
            <a:r>
              <a:rPr lang="en-US" baseline="0" dirty="0" smtClean="0"/>
              <a:t> of social capital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18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sampling:  the lack of a central</a:t>
            </a:r>
            <a:r>
              <a:rPr lang="en-US" baseline="0" dirty="0" smtClean="0"/>
              <a:t> </a:t>
            </a:r>
            <a:r>
              <a:rPr lang="en-US" dirty="0" smtClean="0"/>
              <a:t>directory means that cell-phone numbers are generally exchanged among people who already</a:t>
            </a:r>
            <a:r>
              <a:rPr lang="en-US" baseline="0" dirty="0" smtClean="0"/>
              <a:t> </a:t>
            </a:r>
            <a:r>
              <a:rPr lang="en-US" dirty="0" smtClean="0"/>
              <a:t>know each other, the underlying network can be viewed as a reasonable sampling of the</a:t>
            </a:r>
            <a:r>
              <a:rPr lang="en-US" baseline="0" dirty="0" smtClean="0"/>
              <a:t> </a:t>
            </a:r>
            <a:r>
              <a:rPr lang="en-US" dirty="0" smtClean="0"/>
              <a:t>conversations occurring within a social network representing a significant fraction of one</a:t>
            </a:r>
            <a:r>
              <a:rPr lang="en-US" baseline="0" dirty="0" smtClean="0"/>
              <a:t> </a:t>
            </a:r>
            <a:r>
              <a:rPr lang="en-US" dirty="0" smtClean="0"/>
              <a:t>country’s population</a:t>
            </a:r>
          </a:p>
          <a:p>
            <a:endParaRPr lang="en-US" dirty="0" smtClean="0"/>
          </a:p>
          <a:p>
            <a:r>
              <a:rPr lang="en-US" dirty="0" smtClean="0"/>
              <a:t>0 neighborhood overlap = local bridge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96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sampling:  the lack of a central</a:t>
            </a:r>
            <a:r>
              <a:rPr lang="en-US" baseline="0" dirty="0" smtClean="0"/>
              <a:t> </a:t>
            </a:r>
            <a:r>
              <a:rPr lang="en-US" dirty="0" smtClean="0"/>
              <a:t>directory means that cell-phone numbers are generally exchanged among people who already</a:t>
            </a:r>
            <a:r>
              <a:rPr lang="en-US" baseline="0" dirty="0" smtClean="0"/>
              <a:t> </a:t>
            </a:r>
            <a:r>
              <a:rPr lang="en-US" dirty="0" smtClean="0"/>
              <a:t>know each other, the underlying network can be viewed as a reasonable sampling of the</a:t>
            </a:r>
            <a:r>
              <a:rPr lang="en-US" baseline="0" dirty="0" smtClean="0"/>
              <a:t> </a:t>
            </a:r>
            <a:r>
              <a:rPr lang="en-US" dirty="0" smtClean="0"/>
              <a:t>conversations occurring within a social network representing a significant fraction of one</a:t>
            </a:r>
            <a:r>
              <a:rPr lang="en-US" baseline="0" dirty="0" smtClean="0"/>
              <a:t> </a:t>
            </a:r>
            <a:r>
              <a:rPr lang="en-US" dirty="0" smtClean="0"/>
              <a:t>country’s population</a:t>
            </a:r>
          </a:p>
          <a:p>
            <a:endParaRPr lang="en-US" dirty="0" smtClean="0"/>
          </a:p>
          <a:p>
            <a:r>
              <a:rPr lang="en-US" dirty="0" smtClean="0"/>
              <a:t>0 neighborhood overlap = </a:t>
            </a:r>
            <a:r>
              <a:rPr lang="en-US" smtClean="0"/>
              <a:t>local bridge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96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Example: making people feel like they are part of a group (even giving strangers</a:t>
            </a:r>
            <a:r>
              <a:rPr lang="en-US" baseline="0" dirty="0" smtClean="0"/>
              <a:t> </a:t>
            </a:r>
            <a:r>
              <a:rPr lang="en-US" dirty="0" smtClean="0"/>
              <a:t>the same t-shirt to wear) can change their 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46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Nodes, links?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80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network structure of political blogs prior to the 2004 U.S. Presidential</a:t>
            </a:r>
          </a:p>
          <a:p>
            <a:r>
              <a:rPr lang="en-US" dirty="0" smtClean="0"/>
              <a:t>election reveals two natural and well-separated clusters. (Image from http://</a:t>
            </a:r>
            <a:r>
              <a:rPr lang="en-US" dirty="0" err="1" smtClean="0"/>
              <a:t>wwwpersonal.umich.edu</a:t>
            </a:r>
            <a:r>
              <a:rPr lang="en-US" dirty="0" smtClean="0"/>
              <a:t>/</a:t>
            </a:r>
          </a:p>
          <a:p>
            <a:r>
              <a:rPr lang="en-US" dirty="0" err="1" smtClean="0"/>
              <a:t>ladamic</a:t>
            </a:r>
            <a:r>
              <a:rPr lang="en-US" dirty="0" smtClean="0"/>
              <a:t>/</a:t>
            </a:r>
            <a:r>
              <a:rPr lang="en-US" dirty="0" err="1" smtClean="0"/>
              <a:t>img</a:t>
            </a:r>
            <a:r>
              <a:rPr lang="en-US" dirty="0" smtClean="0"/>
              <a:t>/</a:t>
            </a:r>
            <a:r>
              <a:rPr lang="en-US" dirty="0" err="1" smtClean="0"/>
              <a:t>politicalblogs.jpg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43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Things that happen in one place affect others … memes…</a:t>
            </a:r>
          </a:p>
          <a:p>
            <a:endParaRPr lang="en-US" dirty="0" smtClean="0"/>
          </a:p>
          <a:p>
            <a:r>
              <a:rPr lang="en-US" dirty="0" smtClean="0"/>
              <a:t>Changes in a product, a Web</a:t>
            </a:r>
          </a:p>
          <a:p>
            <a:r>
              <a:rPr lang="en-US" dirty="0" smtClean="0"/>
              <a:t>site, or a government program can seem like good ideas when evaluated on the assumption</a:t>
            </a:r>
          </a:p>
          <a:p>
            <a:r>
              <a:rPr lang="en-US" dirty="0" smtClean="0"/>
              <a:t>that everything else will remain static, but in reality such changes can easily create incentives</a:t>
            </a:r>
          </a:p>
          <a:p>
            <a:r>
              <a:rPr lang="en-US" dirty="0" smtClean="0"/>
              <a:t>that shift behavior across the network in ways that were initially unintended.</a:t>
            </a:r>
          </a:p>
          <a:p>
            <a:endParaRPr lang="en-US" dirty="0" smtClean="0"/>
          </a:p>
          <a:p>
            <a:r>
              <a:rPr lang="en-US" dirty="0" smtClean="0"/>
              <a:t>Cascading power outage example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43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layered over the corporate 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layered over the corporate 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layered over the corporate 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25513" y="3518487"/>
            <a:ext cx="7250696" cy="104087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ts val="2600"/>
              </a:lnSpc>
              <a:buNone/>
              <a:defRPr sz="2400" b="0" i="0">
                <a:ln>
                  <a:noFill/>
                </a:ln>
                <a:solidFill>
                  <a:srgbClr val="61809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25513" y="3344039"/>
            <a:ext cx="7250695" cy="33867"/>
            <a:chOff x="1168400" y="4166292"/>
            <a:chExt cx="7250695" cy="33867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25513" y="5170488"/>
            <a:ext cx="7250112" cy="30220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1" baseline="0">
                <a:solidFill>
                  <a:srgbClr val="850205"/>
                </a:solidFill>
              </a:defRPr>
            </a:lvl1pPr>
            <a:lvl2pPr marL="228600" indent="0">
              <a:buNone/>
              <a:defRPr sz="1600" b="1">
                <a:solidFill>
                  <a:srgbClr val="850205"/>
                </a:solidFill>
              </a:defRPr>
            </a:lvl2pPr>
            <a:lvl3pPr marL="457200" indent="0">
              <a:buNone/>
              <a:defRPr sz="1600" b="1">
                <a:solidFill>
                  <a:srgbClr val="850205"/>
                </a:solidFill>
              </a:defRPr>
            </a:lvl3pPr>
            <a:lvl4pPr marL="685800" indent="0">
              <a:buNone/>
              <a:defRPr sz="1600" b="1">
                <a:solidFill>
                  <a:srgbClr val="850205"/>
                </a:solidFill>
              </a:defRPr>
            </a:lvl4pPr>
            <a:lvl5pPr marL="914400" indent="0">
              <a:buNone/>
              <a:defRPr sz="1600" b="1">
                <a:solidFill>
                  <a:srgbClr val="850205"/>
                </a:solidFill>
              </a:defRPr>
            </a:lvl5pPr>
          </a:lstStyle>
          <a:p>
            <a:pPr lvl="0"/>
            <a:r>
              <a:rPr lang="en-US" dirty="0" smtClean="0"/>
              <a:t>AUTHOR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25513" y="5453841"/>
            <a:ext cx="7250112" cy="539750"/>
          </a:xfrm>
        </p:spPr>
        <p:txBody>
          <a:bodyPr/>
          <a:lstStyle>
            <a:lvl1pPr marL="0" indent="0">
              <a:buNone/>
              <a:defRPr sz="1600" i="1" baseline="0">
                <a:solidFill>
                  <a:srgbClr val="B5B5B5"/>
                </a:solidFill>
              </a:defRPr>
            </a:lvl1pPr>
            <a:lvl2pPr marL="228600" indent="0">
              <a:buNone/>
              <a:defRPr sz="1600" i="1">
                <a:solidFill>
                  <a:srgbClr val="B5B5B5"/>
                </a:solidFill>
              </a:defRPr>
            </a:lvl2pPr>
            <a:lvl3pPr marL="457200" indent="0">
              <a:buNone/>
              <a:defRPr sz="1600" i="1">
                <a:solidFill>
                  <a:srgbClr val="B5B5B5"/>
                </a:solidFill>
              </a:defRPr>
            </a:lvl3pPr>
            <a:lvl4pPr marL="685800" indent="0">
              <a:buNone/>
              <a:defRPr sz="1600" i="1">
                <a:solidFill>
                  <a:srgbClr val="B5B5B5"/>
                </a:solidFill>
              </a:defRPr>
            </a:lvl4pPr>
            <a:lvl5pPr marL="914400" indent="0">
              <a:buNone/>
              <a:defRPr sz="1600" i="1">
                <a:solidFill>
                  <a:srgbClr val="B5B5B5"/>
                </a:solidFill>
              </a:defRPr>
            </a:lvl5pPr>
          </a:lstStyle>
          <a:p>
            <a:pPr lvl="0"/>
            <a:r>
              <a:rPr lang="en-US" dirty="0" smtClean="0"/>
              <a:t>Author Affiliation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17118"/>
            <a:ext cx="990599" cy="281131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25513" y="1735071"/>
            <a:ext cx="7250695" cy="1362743"/>
          </a:xfrm>
          <a:ln>
            <a:noFill/>
          </a:ln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3400"/>
              </a:lnSpc>
              <a:defRPr sz="3200" b="0" i="0">
                <a:ln>
                  <a:noFill/>
                </a:ln>
                <a:solidFill>
                  <a:schemeClr val="accent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38339-A875-5E45-AB3F-AAABD270346A}" type="datetime1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6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5847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5847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672F-A5FB-5745-934A-1BF51CA5539C}" type="datetime1">
              <a:rPr lang="en-US" smtClean="0"/>
              <a:t>3/25/15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6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oom f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08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5847" y="1852566"/>
            <a:ext cx="3784820" cy="437269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E6A63-5EBE-3E48-B0AE-DF655A1ECE76}" type="datetime1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745" y="310163"/>
            <a:ext cx="7646054" cy="990106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6" y="1852566"/>
            <a:ext cx="3771900" cy="4372695"/>
          </a:xfrm>
        </p:spPr>
        <p:txBody>
          <a:bodyPr anchor="t" anchorCtr="0">
            <a:noAutofit/>
          </a:bodyPr>
          <a:lstStyle>
            <a:lvl1pPr marL="0" indent="0">
              <a:lnSpc>
                <a:spcPts val="2600"/>
              </a:lnSpc>
              <a:buNone/>
              <a:defRPr sz="2400">
                <a:solidFill>
                  <a:srgbClr val="61809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054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5997" y="6012887"/>
            <a:ext cx="7719644" cy="212373"/>
          </a:xfrm>
        </p:spPr>
        <p:txBody>
          <a:bodyPr anchor="t" anchorCtr="0"/>
          <a:lstStyle>
            <a:lvl1pPr marL="0" indent="0" algn="ctr">
              <a:buNone/>
              <a:defRPr sz="800" i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9F0C-9D18-B54A-9AC9-18AA74EDB034}" type="datetime1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5997" y="1849098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5997" y="5899372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997" y="1849098"/>
            <a:ext cx="7719644" cy="40502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825" y="310162"/>
            <a:ext cx="7698974" cy="990107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6984" y="1602129"/>
            <a:ext cx="7708699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6984" y="1611265"/>
            <a:ext cx="7710763" cy="48626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8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75153" y="1600315"/>
            <a:ext cx="4157625" cy="487680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67812" y="1600199"/>
            <a:ext cx="7341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223895" y="1600199"/>
            <a:ext cx="8882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85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3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19720" y="1847153"/>
            <a:ext cx="7110947" cy="437997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4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186" y="310162"/>
            <a:ext cx="6264387" cy="99010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0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Arial"/>
              <a:buChar char="•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5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5512" y="3230762"/>
            <a:ext cx="7250696" cy="1362075"/>
          </a:xfrm>
        </p:spPr>
        <p:txBody>
          <a:bodyPr anchor="t">
            <a:noAutofit/>
          </a:bodyPr>
          <a:lstStyle>
            <a:lvl1pPr algn="l">
              <a:defRPr sz="3200" b="0" cap="none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512" y="1730575"/>
            <a:ext cx="7250695" cy="1169457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EF3B-ABF2-AA4E-9E24-0C6256942674}" type="datetime1">
              <a:rPr lang="en-US" smtClean="0"/>
              <a:t>3/25/15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25512" y="2953439"/>
            <a:ext cx="7250695" cy="33867"/>
            <a:chOff x="1168400" y="4166292"/>
            <a:chExt cx="7250695" cy="33867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91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40584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0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2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37151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9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png"/><Relationship Id="rId2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631620"/>
            <a:ext cx="9144000" cy="487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9144000" cy="6477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954132" y="310162"/>
            <a:ext cx="6280441" cy="990107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8348677" y="6012887"/>
            <a:ext cx="667406" cy="2023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 b="0" i="0">
                <a:solidFill>
                  <a:srgbClr val="618091"/>
                </a:solidFill>
                <a:latin typeface="Helvetica"/>
                <a:cs typeface="Helvetica"/>
              </a:defRPr>
            </a:lvl1pPr>
          </a:lstStyle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65996" y="6588598"/>
            <a:ext cx="7711751" cy="172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i="1">
                <a:solidFill>
                  <a:schemeClr val="accent2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348677" y="5635665"/>
            <a:ext cx="667406" cy="5142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4000" b="0" i="0" kern="1200" spc="-500">
                <a:solidFill>
                  <a:schemeClr val="accent5"/>
                </a:solidFill>
                <a:latin typeface="Helvetica"/>
                <a:cs typeface="Helvetica"/>
              </a:defRPr>
            </a:lvl1pPr>
          </a:lstStyle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7225778" cy="102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HCII-logo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1" y="102485"/>
            <a:ext cx="1149887" cy="584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83959" y="102485"/>
            <a:ext cx="764074" cy="857741"/>
          </a:xfrm>
          <a:prstGeom prst="rect">
            <a:avLst/>
          </a:prstGeom>
        </p:spPr>
      </p:pic>
      <p:sp>
        <p:nvSpPr>
          <p:cNvPr id="15" name="Trapezoid 64"/>
          <p:cNvSpPr>
            <a:spLocks/>
          </p:cNvSpPr>
          <p:nvPr userDrawn="1"/>
        </p:nvSpPr>
        <p:spPr bwMode="auto">
          <a:xfrm>
            <a:off x="609600" y="990600"/>
            <a:ext cx="344532" cy="1796703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35282"/>
            <a:ext cx="9296400" cy="1523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0" r:id="rId4"/>
    <p:sldLayoutId id="2147483663" r:id="rId5"/>
    <p:sldLayoutId id="2147483651" r:id="rId6"/>
    <p:sldLayoutId id="2147483662" r:id="rId7"/>
    <p:sldLayoutId id="2147483666" r:id="rId8"/>
    <p:sldLayoutId id="2147483659" r:id="rId9"/>
    <p:sldLayoutId id="2147483667" r:id="rId10"/>
    <p:sldLayoutId id="2147483652" r:id="rId11"/>
    <p:sldLayoutId id="2147483665" r:id="rId12"/>
    <p:sldLayoutId id="2147483653" r:id="rId13"/>
    <p:sldLayoutId id="2147483664" r:id="rId14"/>
    <p:sldLayoutId id="2147483656" r:id="rId15"/>
    <p:sldLayoutId id="2147483657" r:id="rId16"/>
    <p:sldLayoutId id="2147483661" r:id="rId17"/>
    <p:sldLayoutId id="2147483658" r:id="rId18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ts val="3400"/>
        </a:lnSpc>
        <a:spcBef>
          <a:spcPts val="0"/>
        </a:spcBef>
        <a:buNone/>
        <a:defRPr sz="3200" b="0" i="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2286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3"/>
        </a:buClr>
        <a:buFont typeface="Arial"/>
        <a:buChar char="•"/>
        <a:defRPr sz="28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1pPr>
      <a:lvl2pPr marL="4572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2"/>
        </a:buClr>
        <a:buSzPct val="115000"/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2pPr>
      <a:lvl3pPr marL="6858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3pPr>
      <a:lvl4pPr marL="9144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4pPr>
      <a:lvl5pPr marL="11430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microsoft.com/office/2007/relationships/hdphoto" Target="../media/hdphoto1.wdp"/><Relationship Id="rId5" Type="http://schemas.openxmlformats.org/officeDocument/2006/relationships/image" Target="../media/image17.pn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3205" y="3518487"/>
            <a:ext cx="5253004" cy="1040870"/>
          </a:xfrm>
        </p:spPr>
        <p:txBody>
          <a:bodyPr/>
          <a:lstStyle/>
          <a:p>
            <a:r>
              <a:rPr lang="en-US" dirty="0" smtClean="0"/>
              <a:t>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25513" y="4895317"/>
            <a:ext cx="7250112" cy="302207"/>
          </a:xfrm>
        </p:spPr>
        <p:txBody>
          <a:bodyPr/>
          <a:lstStyle/>
          <a:p>
            <a:r>
              <a:rPr lang="en-US" dirty="0" smtClean="0"/>
              <a:t>© Jennifer </a:t>
            </a:r>
            <a:r>
              <a:rPr lang="en-US" dirty="0" err="1" smtClean="0"/>
              <a:t>Mankoff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25513" y="5178670"/>
            <a:ext cx="7250112" cy="539750"/>
          </a:xfrm>
        </p:spPr>
        <p:txBody>
          <a:bodyPr/>
          <a:lstStyle/>
          <a:p>
            <a:r>
              <a:rPr lang="en-US" dirty="0" smtClean="0"/>
              <a:t>The Data Pipeline; HCII; Spring 2014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826" y="2182260"/>
            <a:ext cx="764074" cy="8577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3391" y="1361665"/>
            <a:ext cx="47179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spc="200" dirty="0" smtClean="0">
                <a:latin typeface="Copperplate"/>
                <a:cs typeface="Copperplate"/>
              </a:rPr>
              <a:t>P</a:t>
            </a:r>
            <a:r>
              <a:rPr lang="en-US" sz="9600" b="1" spc="200" dirty="0" smtClean="0">
                <a:latin typeface="Copperplate"/>
                <a:cs typeface="Copperplate"/>
              </a:rPr>
              <a:t> </a:t>
            </a:r>
            <a:r>
              <a:rPr lang="en-US" sz="7200" b="1" spc="200" dirty="0" smtClean="0">
                <a:latin typeface="Copperplate"/>
                <a:cs typeface="Copperplate"/>
              </a:rPr>
              <a:t>peline</a:t>
            </a:r>
            <a:endParaRPr lang="en-US" sz="7200" spc="200" dirty="0">
              <a:latin typeface="Copperplate"/>
              <a:cs typeface="Copperplat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45000" y="1424168"/>
            <a:ext cx="4717973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00" b="1" dirty="0" smtClean="0"/>
              <a:t> </a:t>
            </a:r>
            <a:r>
              <a:rPr lang="en-US" sz="4900" b="1" dirty="0" smtClean="0">
                <a:latin typeface="Copperplate"/>
                <a:cs typeface="Copperplate"/>
              </a:rPr>
              <a:t>The Data</a:t>
            </a:r>
            <a:endParaRPr lang="en-US" sz="4900" dirty="0">
              <a:latin typeface="Copperplate"/>
              <a:cs typeface="Copperplate"/>
            </a:endParaRPr>
          </a:p>
        </p:txBody>
      </p:sp>
      <p:sp>
        <p:nvSpPr>
          <p:cNvPr id="11" name="Trapezoid 64"/>
          <p:cNvSpPr>
            <a:spLocks/>
          </p:cNvSpPr>
          <p:nvPr/>
        </p:nvSpPr>
        <p:spPr bwMode="auto">
          <a:xfrm>
            <a:off x="2245000" y="3040001"/>
            <a:ext cx="344532" cy="3399022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8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last lecture</a:t>
            </a:r>
          </a:p>
          <a:p>
            <a:r>
              <a:rPr lang="en-US" dirty="0" smtClean="0"/>
              <a:t>Quiz 7 answers</a:t>
            </a:r>
          </a:p>
          <a:p>
            <a:r>
              <a:rPr lang="en-US" dirty="0" smtClean="0"/>
              <a:t>Quiz 8</a:t>
            </a:r>
          </a:p>
          <a:p>
            <a:r>
              <a:rPr lang="en-US" b="1" dirty="0" smtClean="0"/>
              <a:t>Discussion of network science</a:t>
            </a:r>
          </a:p>
          <a:p>
            <a:r>
              <a:rPr lang="en-US" dirty="0" smtClean="0"/>
              <a:t>Byte 6 Alternate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242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Very multidisciplinary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Fields that contribute to network science</a:t>
            </a:r>
          </a:p>
          <a:p>
            <a:pPr lvl="1"/>
            <a:r>
              <a:rPr lang="en-US" dirty="0" smtClean="0"/>
              <a:t>computer science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pplied mathematics</a:t>
            </a:r>
          </a:p>
          <a:p>
            <a:pPr lvl="1"/>
            <a:r>
              <a:rPr lang="en-US" dirty="0" smtClean="0"/>
              <a:t>operations </a:t>
            </a:r>
            <a:r>
              <a:rPr lang="en-US" dirty="0"/>
              <a:t>research </a:t>
            </a:r>
            <a:endParaRPr lang="en-US" dirty="0" smtClean="0"/>
          </a:p>
          <a:p>
            <a:pPr lvl="1"/>
            <a:r>
              <a:rPr lang="en-US" dirty="0" smtClean="0"/>
              <a:t>physics</a:t>
            </a:r>
          </a:p>
          <a:p>
            <a:pPr lvl="1"/>
            <a:r>
              <a:rPr lang="en-US" dirty="0" smtClean="0"/>
              <a:t>economics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ociology</a:t>
            </a:r>
          </a:p>
          <a:p>
            <a:pPr marL="0" indent="0">
              <a:buNone/>
            </a:pPr>
            <a:r>
              <a:rPr lang="en-US" dirty="0" smtClean="0"/>
              <a:t>Based much of this material on Easley &amp; Kleinberg (excellent, free online book): Networks, Crowds &amp; Markets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www.cs.cornell.edu</a:t>
            </a:r>
            <a:r>
              <a:rPr lang="en-US" dirty="0"/>
              <a:t>/home/</a:t>
            </a:r>
            <a:r>
              <a:rPr lang="en-US" dirty="0" err="1"/>
              <a:t>kleinber</a:t>
            </a:r>
            <a:r>
              <a:rPr lang="en-US" dirty="0"/>
              <a:t>/networks-book/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46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network?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280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network?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Pick one</a:t>
            </a:r>
          </a:p>
          <a:p>
            <a:pPr lvl="1"/>
            <a:r>
              <a:rPr lang="en-US" dirty="0" smtClean="0"/>
              <a:t>What are the nodes?</a:t>
            </a:r>
          </a:p>
          <a:p>
            <a:pPr lvl="1"/>
            <a:r>
              <a:rPr lang="en-US" dirty="0" smtClean="0"/>
              <a:t>What are the links? </a:t>
            </a:r>
          </a:p>
          <a:p>
            <a:pPr lvl="1"/>
            <a:r>
              <a:rPr lang="en-US" dirty="0" smtClean="0"/>
              <a:t>How would you go about mapping it out? Can it be? </a:t>
            </a:r>
          </a:p>
          <a:p>
            <a:pPr lvl="1"/>
            <a:r>
              <a:rPr lang="en-US" dirty="0" smtClean="0"/>
              <a:t>Why do you care about it</a:t>
            </a:r>
          </a:p>
          <a:p>
            <a:pPr marL="0" indent="0">
              <a:buNone/>
            </a:pPr>
            <a:r>
              <a:rPr lang="en-US" dirty="0" smtClean="0"/>
              <a:t>[discuss with a neighbor]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962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Collaboration </a:t>
            </a:r>
            <a:r>
              <a:rPr lang="en-US" i="1" dirty="0"/>
              <a:t>graphs</a:t>
            </a:r>
            <a:r>
              <a:rPr lang="en-US" dirty="0"/>
              <a:t> record who works with whom in a </a:t>
            </a:r>
            <a:r>
              <a:rPr lang="en-US" dirty="0" smtClean="0"/>
              <a:t>specific setting. Nodes are people, edges are shared work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210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Collaboration </a:t>
            </a:r>
            <a:r>
              <a:rPr lang="en-US" i="1" dirty="0"/>
              <a:t>graphs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i="1" dirty="0" smtClean="0"/>
              <a:t>Who</a:t>
            </a:r>
            <a:r>
              <a:rPr lang="en-US" i="1" dirty="0"/>
              <a:t>-talks-to-Whom g</a:t>
            </a:r>
            <a:r>
              <a:rPr lang="en-US" i="1" dirty="0" smtClean="0"/>
              <a:t>raphs </a:t>
            </a:r>
            <a:r>
              <a:rPr lang="en-US" dirty="0" smtClean="0"/>
              <a:t>(could be call graphs; face-to-face; </a:t>
            </a:r>
            <a:r>
              <a:rPr lang="en-US" dirty="0" err="1" smtClean="0"/>
              <a:t>im</a:t>
            </a:r>
            <a:r>
              <a:rPr lang="en-US" dirty="0" smtClean="0"/>
              <a:t> data; …). Nodes are people, edges are communications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03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Collaboration </a:t>
            </a:r>
            <a:r>
              <a:rPr lang="en-US" i="1" dirty="0"/>
              <a:t>graphs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i="1" dirty="0" smtClean="0"/>
              <a:t>Who</a:t>
            </a:r>
            <a:r>
              <a:rPr lang="en-US" i="1" dirty="0"/>
              <a:t>-talks-to-Whom g</a:t>
            </a:r>
            <a:r>
              <a:rPr lang="en-US" i="1" dirty="0" smtClean="0"/>
              <a:t>raphs </a:t>
            </a:r>
            <a:endParaRPr lang="en-US" dirty="0" smtClean="0"/>
          </a:p>
          <a:p>
            <a:r>
              <a:rPr lang="en-US" i="1" dirty="0" smtClean="0"/>
              <a:t>Information Linkage graphs </a:t>
            </a:r>
            <a:r>
              <a:rPr lang="en-US" dirty="0" smtClean="0"/>
              <a:t>such as the web or citations have info as nodes, and links as edges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7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Collaboration </a:t>
            </a:r>
            <a:r>
              <a:rPr lang="en-US" i="1" dirty="0"/>
              <a:t>graphs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i="1" dirty="0" smtClean="0"/>
              <a:t>Who</a:t>
            </a:r>
            <a:r>
              <a:rPr lang="en-US" i="1" dirty="0"/>
              <a:t>-talks-to-Whom g</a:t>
            </a:r>
            <a:r>
              <a:rPr lang="en-US" i="1" dirty="0" smtClean="0"/>
              <a:t>raphs </a:t>
            </a:r>
          </a:p>
          <a:p>
            <a:r>
              <a:rPr lang="en-US" i="1" dirty="0" smtClean="0"/>
              <a:t>Information Linkage graphs</a:t>
            </a:r>
          </a:p>
          <a:p>
            <a:r>
              <a:rPr lang="en-US" i="1" dirty="0" smtClean="0"/>
              <a:t>Physical networks </a:t>
            </a:r>
            <a:r>
              <a:rPr lang="en-US" dirty="0" smtClean="0"/>
              <a:t>such as interconnected computers, cities &amp; roads have physical things as nodes and various edges</a:t>
            </a:r>
            <a:endParaRPr lang="en-US" i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721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Collaboration </a:t>
            </a:r>
            <a:r>
              <a:rPr lang="en-US" i="1" dirty="0"/>
              <a:t>graphs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i="1" dirty="0" smtClean="0"/>
              <a:t>Who</a:t>
            </a:r>
            <a:r>
              <a:rPr lang="en-US" i="1" dirty="0"/>
              <a:t>-talks-to-Whom g</a:t>
            </a:r>
            <a:r>
              <a:rPr lang="en-US" i="1" dirty="0" smtClean="0"/>
              <a:t>raphs </a:t>
            </a:r>
          </a:p>
          <a:p>
            <a:r>
              <a:rPr lang="en-US" i="1" dirty="0" smtClean="0"/>
              <a:t>Information Linkage graphs</a:t>
            </a:r>
          </a:p>
          <a:p>
            <a:r>
              <a:rPr lang="en-US" i="1" dirty="0" smtClean="0"/>
              <a:t>Physical networks</a:t>
            </a:r>
          </a:p>
          <a:p>
            <a:r>
              <a:rPr lang="en-US" i="1" dirty="0" smtClean="0"/>
              <a:t>Natural World networks </a:t>
            </a:r>
            <a:r>
              <a:rPr lang="en-US" dirty="0" smtClean="0"/>
              <a:t>include food webs (who eats whom) or the brain’s neural connections</a:t>
            </a:r>
            <a:endParaRPr lang="en-US" i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403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Structure is … Revealing</a:t>
            </a:r>
            <a:endParaRPr lang="en-US" dirty="0"/>
          </a:p>
        </p:txBody>
      </p:sp>
      <p:pic>
        <p:nvPicPr>
          <p:cNvPr id="7" name="Content Placeholder 6" descr="Screen Shot 2015-03-24 at 10.53.54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" b="319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 smtClean="0"/>
              <a:t>/</a:t>
            </a:r>
            <a:r>
              <a:rPr lang="en-US" dirty="0" err="1" smtClean="0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 smtClean="0"/>
              <a:t>politicalblogs.jpg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36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last lecture</a:t>
            </a:r>
          </a:p>
          <a:p>
            <a:r>
              <a:rPr lang="en-US" dirty="0" smtClean="0"/>
              <a:t>Quiz 7 answers</a:t>
            </a:r>
          </a:p>
          <a:p>
            <a:r>
              <a:rPr lang="en-US" dirty="0" smtClean="0"/>
              <a:t>Quiz 8</a:t>
            </a:r>
          </a:p>
          <a:p>
            <a:r>
              <a:rPr lang="en-US" dirty="0" smtClean="0"/>
              <a:t>Discussion of network science</a:t>
            </a:r>
          </a:p>
          <a:p>
            <a:r>
              <a:rPr lang="en-US" dirty="0" smtClean="0"/>
              <a:t>Byte 6 Alternate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728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Structure is … Reactive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One change affects others</a:t>
            </a:r>
          </a:p>
          <a:p>
            <a:pPr marL="0" indent="0">
              <a:buNone/>
            </a:pPr>
            <a:r>
              <a:rPr lang="en-US" dirty="0" smtClean="0"/>
              <a:t>Relationships are complex</a:t>
            </a:r>
            <a:endParaRPr lang="en-US" dirty="0"/>
          </a:p>
        </p:txBody>
      </p:sp>
      <p:pic>
        <p:nvPicPr>
          <p:cNvPr id="8" name="Picture 7" descr="Screen Shot 2015-03-23 at 9.39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8300"/>
            <a:ext cx="5194300" cy="3949700"/>
          </a:xfrm>
          <a:prstGeom prst="rect">
            <a:avLst/>
          </a:prstGeom>
        </p:spPr>
      </p:pic>
      <p:pic>
        <p:nvPicPr>
          <p:cNvPr id="9" name="Picture 8" descr="Screen Shot 2015-03-23 at 9.40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00" y="2956398"/>
            <a:ext cx="5552280" cy="390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17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want to </a:t>
            </a:r>
            <a:br>
              <a:rPr lang="en-US" dirty="0" smtClean="0"/>
            </a:br>
            <a:r>
              <a:rPr lang="en-US" dirty="0" smtClean="0"/>
              <a:t>know about a network?</a:t>
            </a:r>
            <a:endParaRPr lang="en-US" dirty="0"/>
          </a:p>
        </p:txBody>
      </p:sp>
      <p:pic>
        <p:nvPicPr>
          <p:cNvPr id="7" name="Content Placeholder 6" descr="Screen Shot 2015-03-24 at 11.10.58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6" b="594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 smtClean="0"/>
              <a:t>/</a:t>
            </a:r>
            <a:r>
              <a:rPr lang="en-US" dirty="0" err="1" smtClean="0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3168" y="1477821"/>
            <a:ext cx="63606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corporate e-mail communication network</a:t>
            </a:r>
          </a:p>
        </p:txBody>
      </p:sp>
    </p:spTree>
    <p:extLst>
      <p:ext uri="{BB962C8B-B14F-4D97-AF65-F5344CB8AC3E}">
        <p14:creationId xmlns:p14="http://schemas.microsoft.com/office/powerpoint/2010/main" val="1717602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Connectivity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 smtClean="0"/>
              <a:t>/</a:t>
            </a:r>
            <a:r>
              <a:rPr lang="en-US" dirty="0" err="1" smtClean="0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Important to know about groups within a network. How big? Are there many or just one? Which people are central to those groups?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015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Connectivity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 smtClean="0"/>
              <a:t>/</a:t>
            </a:r>
            <a:r>
              <a:rPr lang="en-US" dirty="0" err="1" smtClean="0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Important to know about groups within a network. How big? Are there many or just one? Which people are central to those groups?</a:t>
            </a:r>
          </a:p>
          <a:p>
            <a:pPr marL="228600" lvl="1" indent="0">
              <a:buNone/>
            </a:pPr>
            <a:r>
              <a:rPr lang="en-US" dirty="0" smtClean="0"/>
              <a:t>Many algorithms for this </a:t>
            </a:r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05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Connectivity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 smtClean="0"/>
              <a:t>/</a:t>
            </a:r>
            <a:r>
              <a:rPr lang="en-US" dirty="0" err="1" smtClean="0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Important to know about groups within a network. How big? Are there many or just one? Which people are central to those groups?</a:t>
            </a:r>
          </a:p>
          <a:p>
            <a:pPr marL="228600" lvl="1" indent="0">
              <a:buNone/>
            </a:pPr>
            <a:r>
              <a:rPr lang="en-US" dirty="0" smtClean="0"/>
              <a:t>Cliques describe people all connected to each other (maybe by a short path</a:t>
            </a:r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346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Connectivity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 smtClean="0"/>
              <a:t>/</a:t>
            </a:r>
            <a:r>
              <a:rPr lang="en-US" dirty="0" err="1" smtClean="0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Important to know about groups within a network. How big? Are there many or just one? Which people are central to those groups?</a:t>
            </a:r>
          </a:p>
          <a:p>
            <a:pPr marL="228600" lvl="1" indent="0">
              <a:buNone/>
            </a:pPr>
            <a:r>
              <a:rPr lang="en-US" dirty="0" smtClean="0"/>
              <a:t>Cliques describe people all connected to each other (maybe by a short path</a:t>
            </a:r>
          </a:p>
          <a:p>
            <a:pPr marL="228600" lvl="1" indent="0">
              <a:buNone/>
            </a:pPr>
            <a:r>
              <a:rPr lang="en-US" dirty="0" smtClean="0"/>
              <a:t>Cores describe people all connected to at least k other people in the same group </a:t>
            </a:r>
            <a:r>
              <a:rPr lang="en-US" i="1" dirty="0" smtClean="0"/>
              <a:t>[we will use the k-core algorithm in Byte 6]</a:t>
            </a:r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78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Connectivity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 smtClean="0"/>
              <a:t>/</a:t>
            </a:r>
            <a:r>
              <a:rPr lang="en-US" dirty="0" err="1" smtClean="0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Important to know about groups within a network. How big? Are there many or just one? Which people are central to those groups?</a:t>
            </a:r>
          </a:p>
          <a:p>
            <a:pPr marL="228600" lvl="1" indent="0">
              <a:buNone/>
            </a:pPr>
            <a:r>
              <a:rPr lang="en-US" dirty="0" smtClean="0"/>
              <a:t>Cliques describe people all connected to each other (maybe by a short path</a:t>
            </a:r>
          </a:p>
          <a:p>
            <a:pPr marL="228600" lvl="1" indent="0">
              <a:buNone/>
            </a:pPr>
            <a:r>
              <a:rPr lang="en-US" dirty="0" smtClean="0"/>
              <a:t>Cores describe people all connected to at least k other people in the same group </a:t>
            </a:r>
            <a:r>
              <a:rPr lang="en-US" i="1" dirty="0" smtClean="0"/>
              <a:t>[we will use the k-core algorithm in Byte 6]</a:t>
            </a:r>
          </a:p>
          <a:p>
            <a:pPr marL="228600" lvl="1" indent="0">
              <a:buNone/>
            </a:pPr>
            <a:r>
              <a:rPr lang="en-US" dirty="0" smtClean="0"/>
              <a:t>Components </a:t>
            </a:r>
            <a:r>
              <a:rPr lang="en-US" dirty="0" err="1" smtClean="0"/>
              <a:t>subgraphs</a:t>
            </a:r>
            <a:r>
              <a:rPr lang="en-US" dirty="0" smtClean="0"/>
              <a:t> that are not connected with each other </a:t>
            </a:r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68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want to </a:t>
            </a:r>
            <a:br>
              <a:rPr lang="en-US" dirty="0" smtClean="0"/>
            </a:br>
            <a:r>
              <a:rPr lang="en-US" dirty="0" smtClean="0"/>
              <a:t>know about a network?</a:t>
            </a:r>
            <a:endParaRPr lang="en-US" dirty="0"/>
          </a:p>
        </p:txBody>
      </p:sp>
      <p:pic>
        <p:nvPicPr>
          <p:cNvPr id="7" name="Content Placeholder 6" descr="Screen Shot 2015-03-24 at 11.10.58 A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6" r="-4078" b="45587"/>
          <a:stretch/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/>
              <a:t>/</a:t>
            </a:r>
            <a:r>
              <a:rPr lang="en-US" dirty="0" err="1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3168" y="1477821"/>
            <a:ext cx="63606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corporate e-mail communication network</a:t>
            </a:r>
          </a:p>
        </p:txBody>
      </p:sp>
      <p:sp>
        <p:nvSpPr>
          <p:cNvPr id="3" name="Rectangle 2"/>
          <p:cNvSpPr/>
          <p:nvPr/>
        </p:nvSpPr>
        <p:spPr>
          <a:xfrm>
            <a:off x="1415143" y="2286000"/>
            <a:ext cx="1288143" cy="90714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ular Callout 8"/>
          <p:cNvSpPr/>
          <p:nvPr/>
        </p:nvSpPr>
        <p:spPr>
          <a:xfrm>
            <a:off x="3918858" y="2001041"/>
            <a:ext cx="1415143" cy="720388"/>
          </a:xfrm>
          <a:prstGeom prst="wedgeRectCallout">
            <a:avLst>
              <a:gd name="adj1" fmla="val -134936"/>
              <a:gd name="adj2" fmla="val 214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trong Ties </a:t>
            </a:r>
            <a:r>
              <a:rPr lang="en-US" dirty="0" err="1" smtClean="0"/>
              <a:t>vs</a:t>
            </a:r>
            <a:r>
              <a:rPr lang="en-US" dirty="0" smtClean="0"/>
              <a:t> weak ties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588000" y="4234543"/>
            <a:ext cx="689430" cy="12446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ular Callout 10"/>
          <p:cNvSpPr/>
          <p:nvPr/>
        </p:nvSpPr>
        <p:spPr>
          <a:xfrm>
            <a:off x="3962400" y="2079170"/>
            <a:ext cx="1313543" cy="595085"/>
          </a:xfrm>
          <a:prstGeom prst="wedgeRectCallout">
            <a:avLst>
              <a:gd name="adj1" fmla="val 87552"/>
              <a:gd name="adj2" fmla="val 3049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Strong ties </a:t>
            </a:r>
            <a:r>
              <a:rPr lang="en-US" dirty="0" err="1" smtClean="0"/>
              <a:t>vs</a:t>
            </a:r>
            <a:r>
              <a:rPr lang="en-US" dirty="0" smtClean="0"/>
              <a:t> weak 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992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pic>
        <p:nvPicPr>
          <p:cNvPr id="7" name="Content Placeholder 6" descr="Screen Shot 2015-03-24 at 11.10.58 A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6" r="-4078" b="45587"/>
          <a:stretch/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/>
              <a:t>/</a:t>
            </a:r>
            <a:r>
              <a:rPr lang="en-US" dirty="0" err="1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28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28944" y="1475216"/>
            <a:ext cx="76602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Structure matters</a:t>
            </a:r>
          </a:p>
          <a:p>
            <a:pPr lvl="1"/>
            <a:r>
              <a:rPr lang="en-US" sz="2400" dirty="0" smtClean="0"/>
              <a:t>Gaps in connectivity may need fixing</a:t>
            </a:r>
            <a:endParaRPr lang="en-US" sz="2800" dirty="0" smtClean="0"/>
          </a:p>
          <a:p>
            <a:pPr lvl="1"/>
            <a:r>
              <a:rPr lang="en-US" sz="2400" dirty="0" smtClean="0"/>
              <a:t>Weak ties can act as ‘shortcuts’ 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1679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From: Jeffrey Travers and Stanley </a:t>
            </a:r>
            <a:r>
              <a:rPr lang="en-US" dirty="0" err="1"/>
              <a:t>Milgram</a:t>
            </a:r>
            <a:r>
              <a:rPr lang="en-US" dirty="0"/>
              <a:t>. An experimental study of the small world </a:t>
            </a:r>
            <a:r>
              <a:rPr lang="en-US" dirty="0" err="1" smtClean="0"/>
              <a:t>problem.Sociometry</a:t>
            </a:r>
            <a:r>
              <a:rPr lang="en-US" dirty="0"/>
              <a:t>, 32(4):425–443, 1969.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29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28944" y="1475216"/>
            <a:ext cx="76602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Structure matters</a:t>
            </a:r>
          </a:p>
          <a:p>
            <a:pPr lvl="1"/>
            <a:r>
              <a:rPr lang="en-US" sz="2400" dirty="0" smtClean="0"/>
              <a:t>Gaps in connectivity may need fixing</a:t>
            </a:r>
            <a:endParaRPr lang="en-US" sz="2800" dirty="0" smtClean="0"/>
          </a:p>
          <a:p>
            <a:pPr lvl="1"/>
            <a:r>
              <a:rPr lang="en-US" sz="2400" dirty="0" smtClean="0"/>
              <a:t>Weak ties can act as ‘shortcuts’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-&gt; 6 degrees of separation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9" name="Content Placeholder 8" descr="Screen Shot 2015-03-24 at 12.57.2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0" b="13170"/>
          <a:stretch>
            <a:fillRect/>
          </a:stretch>
        </p:blipFill>
        <p:spPr>
          <a:xfrm>
            <a:off x="1128943" y="3444633"/>
            <a:ext cx="5335831" cy="2590056"/>
          </a:xfrm>
        </p:spPr>
      </p:pic>
    </p:spTree>
    <p:extLst>
      <p:ext uri="{BB962C8B-B14F-4D97-AF65-F5344CB8AC3E}">
        <p14:creationId xmlns:p14="http://schemas.microsoft.com/office/powerpoint/2010/main" val="4006601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5471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Make use of every pixel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/>
          <a:srcRect t="-8924" b="-8924"/>
          <a:stretch>
            <a:fillRect/>
          </a:stretch>
        </p:blipFill>
        <p:spPr>
          <a:xfrm>
            <a:off x="6664" y="1904876"/>
            <a:ext cx="9186359" cy="570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07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want to </a:t>
            </a:r>
            <a:br>
              <a:rPr lang="en-US" dirty="0" smtClean="0"/>
            </a:br>
            <a:r>
              <a:rPr lang="en-US" dirty="0" smtClean="0"/>
              <a:t>know about a network?</a:t>
            </a:r>
            <a:endParaRPr lang="en-US" dirty="0"/>
          </a:p>
        </p:txBody>
      </p:sp>
      <p:pic>
        <p:nvPicPr>
          <p:cNvPr id="7" name="Content Placeholder 6" descr="Screen Shot 2015-03-24 at 11.10.58 A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6" r="-4078" b="45587"/>
          <a:stretch/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 smtClean="0"/>
              <a:t>/</a:t>
            </a:r>
            <a:r>
              <a:rPr lang="en-US" dirty="0" err="1" smtClean="0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3168" y="1477821"/>
            <a:ext cx="63606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corporate e-mail communication network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3668223" y="1847153"/>
            <a:ext cx="1415143" cy="874276"/>
          </a:xfrm>
          <a:prstGeom prst="wedgeRectCallout">
            <a:avLst>
              <a:gd name="adj1" fmla="val -23947"/>
              <a:gd name="adj2" fmla="val 44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trong Ties </a:t>
            </a:r>
            <a:r>
              <a:rPr lang="en-US" dirty="0" err="1" smtClean="0"/>
              <a:t>vs</a:t>
            </a:r>
            <a:r>
              <a:rPr lang="en-US" dirty="0" smtClean="0"/>
              <a:t> weak ties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149571">
            <a:off x="3714047" y="3285484"/>
            <a:ext cx="822813" cy="1731945"/>
          </a:xfrm>
          <a:prstGeom prst="rect">
            <a:avLst/>
          </a:prstGeom>
          <a:noFill/>
          <a:ln w="5715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ular Callout 10"/>
          <p:cNvSpPr/>
          <p:nvPr/>
        </p:nvSpPr>
        <p:spPr>
          <a:xfrm>
            <a:off x="3711765" y="2079170"/>
            <a:ext cx="1313543" cy="595085"/>
          </a:xfrm>
          <a:prstGeom prst="wedgeRectCallout">
            <a:avLst>
              <a:gd name="adj1" fmla="val -21845"/>
              <a:gd name="adj2" fmla="val 2347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ular Callout 11"/>
          <p:cNvSpPr/>
          <p:nvPr/>
        </p:nvSpPr>
        <p:spPr>
          <a:xfrm>
            <a:off x="3713784" y="1964178"/>
            <a:ext cx="1313543" cy="595085"/>
          </a:xfrm>
          <a:prstGeom prst="wedgeRectCallout">
            <a:avLst>
              <a:gd name="adj1" fmla="val -48558"/>
              <a:gd name="adj2" fmla="val 38920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Central </a:t>
            </a:r>
            <a:r>
              <a:rPr lang="en-US" dirty="0" smtClean="0"/>
              <a:t>nodes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734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want to </a:t>
            </a:r>
            <a:br>
              <a:rPr lang="en-US" dirty="0" smtClean="0"/>
            </a:br>
            <a:r>
              <a:rPr lang="en-US" dirty="0" smtClean="0"/>
              <a:t>know about a network?</a:t>
            </a:r>
            <a:endParaRPr lang="en-US" dirty="0"/>
          </a:p>
        </p:txBody>
      </p:sp>
      <p:pic>
        <p:nvPicPr>
          <p:cNvPr id="7" name="Content Placeholder 6" descr="Screen Shot 2015-03-24 at 11.10.58 A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6" r="-4078" b="45587"/>
          <a:stretch/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/>
              <a:t>/</a:t>
            </a:r>
            <a:r>
              <a:rPr lang="en-US" dirty="0" err="1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3168" y="1477821"/>
            <a:ext cx="63606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corporate e-mail communication network</a:t>
            </a:r>
          </a:p>
        </p:txBody>
      </p:sp>
      <p:sp>
        <p:nvSpPr>
          <p:cNvPr id="3" name="Rectangle 2"/>
          <p:cNvSpPr/>
          <p:nvPr/>
        </p:nvSpPr>
        <p:spPr>
          <a:xfrm rot="693205">
            <a:off x="2805761" y="3010435"/>
            <a:ext cx="802032" cy="1855868"/>
          </a:xfrm>
          <a:prstGeom prst="rect">
            <a:avLst/>
          </a:prstGeom>
          <a:noFill/>
          <a:ln w="5715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ular Callout 8"/>
          <p:cNvSpPr/>
          <p:nvPr/>
        </p:nvSpPr>
        <p:spPr>
          <a:xfrm>
            <a:off x="3668223" y="1847153"/>
            <a:ext cx="1415143" cy="874276"/>
          </a:xfrm>
          <a:prstGeom prst="wedgeRectCallout">
            <a:avLst>
              <a:gd name="adj1" fmla="val -60550"/>
              <a:gd name="adj2" fmla="val 1952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trong Ties </a:t>
            </a:r>
            <a:r>
              <a:rPr lang="en-US" dirty="0" err="1" smtClean="0"/>
              <a:t>vs</a:t>
            </a:r>
            <a:r>
              <a:rPr lang="en-US" dirty="0" smtClean="0"/>
              <a:t> weak ties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>
          <a:xfrm>
            <a:off x="3711765" y="2079170"/>
            <a:ext cx="1313543" cy="595085"/>
          </a:xfrm>
          <a:prstGeom prst="wedgeRectCallout">
            <a:avLst>
              <a:gd name="adj1" fmla="val -15485"/>
              <a:gd name="adj2" fmla="val 241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ular Callout 11"/>
          <p:cNvSpPr/>
          <p:nvPr/>
        </p:nvSpPr>
        <p:spPr>
          <a:xfrm>
            <a:off x="3713784" y="1964178"/>
            <a:ext cx="1313543" cy="595085"/>
          </a:xfrm>
          <a:prstGeom prst="wedgeRectCallout">
            <a:avLst>
              <a:gd name="adj1" fmla="val -11668"/>
              <a:gd name="adj2" fmla="val 522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Central </a:t>
            </a:r>
            <a:r>
              <a:rPr lang="en-US" dirty="0" smtClean="0"/>
              <a:t>node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83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want to </a:t>
            </a:r>
            <a:br>
              <a:rPr lang="en-US" dirty="0" smtClean="0"/>
            </a:br>
            <a:r>
              <a:rPr lang="en-US" dirty="0" smtClean="0"/>
              <a:t>know about a network?</a:t>
            </a:r>
            <a:endParaRPr lang="en-US" dirty="0"/>
          </a:p>
        </p:txBody>
      </p:sp>
      <p:pic>
        <p:nvPicPr>
          <p:cNvPr id="7" name="Content Placeholder 6" descr="Screen Shot 2015-03-24 at 11.10.58 A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6" r="-4078" b="45587"/>
          <a:stretch/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/>
              <a:t>/</a:t>
            </a:r>
            <a:r>
              <a:rPr lang="en-US" dirty="0" err="1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3168" y="1477821"/>
            <a:ext cx="63606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corporate e-mail communication network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3668223" y="1847153"/>
            <a:ext cx="1415143" cy="874276"/>
          </a:xfrm>
          <a:prstGeom prst="wedgeRectCallout">
            <a:avLst>
              <a:gd name="adj1" fmla="val -60550"/>
              <a:gd name="adj2" fmla="val 1952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trong Ties </a:t>
            </a:r>
            <a:r>
              <a:rPr lang="en-US" dirty="0" err="1" smtClean="0"/>
              <a:t>vs</a:t>
            </a:r>
            <a:r>
              <a:rPr lang="en-US" dirty="0" smtClean="0"/>
              <a:t> weak ties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>
          <a:xfrm>
            <a:off x="3711765" y="2079170"/>
            <a:ext cx="1313543" cy="595085"/>
          </a:xfrm>
          <a:prstGeom prst="wedgeRectCallout">
            <a:avLst>
              <a:gd name="adj1" fmla="val -21845"/>
              <a:gd name="adj2" fmla="val 2347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ular Callout 11"/>
          <p:cNvSpPr/>
          <p:nvPr/>
        </p:nvSpPr>
        <p:spPr>
          <a:xfrm>
            <a:off x="3713784" y="1964178"/>
            <a:ext cx="1313543" cy="595085"/>
          </a:xfrm>
          <a:prstGeom prst="wedgeRectCallout">
            <a:avLst>
              <a:gd name="adj1" fmla="val -46014"/>
              <a:gd name="adj2" fmla="val 36673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 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061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pic>
        <p:nvPicPr>
          <p:cNvPr id="7" name="Content Placeholder 6" descr="Screen Shot 2015-03-24 at 11.10.58 A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6" r="-4078" b="45587"/>
          <a:stretch/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33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28944" y="1475216"/>
            <a:ext cx="7660252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Structure matters</a:t>
            </a:r>
          </a:p>
          <a:p>
            <a:pPr lvl="1"/>
            <a:r>
              <a:rPr lang="en-US" sz="2400" dirty="0"/>
              <a:t>Gaps in connectivity may need fixing</a:t>
            </a:r>
            <a:endParaRPr lang="en-US" sz="2800" dirty="0"/>
          </a:p>
          <a:p>
            <a:pPr lvl="1"/>
            <a:r>
              <a:rPr lang="en-US" sz="2400" dirty="0"/>
              <a:t>Weak ties can act as ‘shortcuts’ </a:t>
            </a:r>
          </a:p>
          <a:p>
            <a:r>
              <a:rPr lang="en-US" sz="2400" dirty="0"/>
              <a:t>	-&gt; 6 degrees of </a:t>
            </a:r>
            <a:r>
              <a:rPr lang="en-US" sz="2400" dirty="0" smtClean="0"/>
              <a:t>separation</a:t>
            </a:r>
          </a:p>
          <a:p>
            <a:pPr lvl="1"/>
            <a:r>
              <a:rPr lang="en-US" sz="2400" dirty="0" smtClean="0"/>
              <a:t>Balance can be used to reason about fissures and how local issues (such as antagonism) can affect structure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3703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Screen Shot 2015-03-24 at 11.33.42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760" b="-49760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want to </a:t>
            </a:r>
            <a:br>
              <a:rPr lang="en-US" dirty="0" smtClean="0"/>
            </a:br>
            <a:r>
              <a:rPr lang="en-US" dirty="0" smtClean="0"/>
              <a:t>know about a network?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Image from </a:t>
            </a:r>
            <a:r>
              <a:rPr lang="en-US" dirty="0" err="1" smtClean="0"/>
              <a:t>google</a:t>
            </a:r>
            <a:r>
              <a:rPr lang="en-US" dirty="0" smtClean="0"/>
              <a:t> trends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3168" y="1477821"/>
            <a:ext cx="6713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Myspace</a:t>
            </a:r>
            <a:r>
              <a:rPr lang="en-US" sz="2800" dirty="0" smtClean="0"/>
              <a:t> searches (and related news events)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0469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creen Shot 2015-03-24 at 11.34.48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177" b="-49177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want to </a:t>
            </a:r>
            <a:br>
              <a:rPr lang="en-US" dirty="0" smtClean="0"/>
            </a:br>
            <a:r>
              <a:rPr lang="en-US" dirty="0" smtClean="0"/>
              <a:t>know about a network?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3168" y="1477821"/>
            <a:ext cx="6713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Myspace</a:t>
            </a:r>
            <a:r>
              <a:rPr lang="en-US" sz="2800" dirty="0" smtClean="0"/>
              <a:t> searches (and related news events)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3223040" y="3109087"/>
            <a:ext cx="530289" cy="530866"/>
          </a:xfrm>
          <a:prstGeom prst="rect">
            <a:avLst/>
          </a:prstGeom>
          <a:noFill/>
          <a:ln w="5715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7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Screen Shot 2015-03-24 at 11.34.48 AM.png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3" r="24793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36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28944" y="1494460"/>
            <a:ext cx="76602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Structure matters</a:t>
            </a:r>
          </a:p>
          <a:p>
            <a:r>
              <a:rPr lang="en-US" sz="2800" dirty="0" smtClean="0"/>
              <a:t>Game theory explores issues such as influence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9981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Screen Shot 2015-03-24 at 11.34.48 AM.png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3" r="24793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37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28944" y="1475216"/>
            <a:ext cx="76602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Structure matters</a:t>
            </a:r>
          </a:p>
          <a:p>
            <a:r>
              <a:rPr lang="en-US" sz="2800" dirty="0" smtClean="0"/>
              <a:t>Game theory explores issues such as influence</a:t>
            </a:r>
          </a:p>
          <a:p>
            <a:pPr lvl="1"/>
            <a:r>
              <a:rPr lang="en-US" sz="2400" dirty="0" smtClean="0"/>
              <a:t>Behavior conveys information -&gt; information cascades</a:t>
            </a:r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9378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Screen Shot 2015-03-24 at 11.34.48 AM.png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3" r="24793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38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28944" y="1475216"/>
            <a:ext cx="76602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Structure </a:t>
            </a:r>
            <a:r>
              <a:rPr lang="en-US" sz="2800" dirty="0" smtClean="0"/>
              <a:t>matters</a:t>
            </a:r>
            <a:endParaRPr lang="en-US" sz="2400" dirty="0"/>
          </a:p>
          <a:p>
            <a:r>
              <a:rPr lang="en-US" sz="2800" dirty="0" smtClean="0"/>
              <a:t>Game theory explores issues such as influence</a:t>
            </a:r>
          </a:p>
          <a:p>
            <a:pPr lvl="1"/>
            <a:r>
              <a:rPr lang="en-US" sz="2400" dirty="0" smtClean="0"/>
              <a:t>Behavior conveys information -&gt; information cascades</a:t>
            </a:r>
          </a:p>
          <a:p>
            <a:pPr lvl="1"/>
            <a:r>
              <a:rPr lang="en-US" sz="2400" dirty="0" smtClean="0"/>
              <a:t>Behavior conveys value -&gt; network effects </a:t>
            </a:r>
            <a:br>
              <a:rPr lang="en-US" sz="2400" dirty="0" smtClean="0"/>
            </a:br>
            <a:r>
              <a:rPr lang="en-US" sz="2400" dirty="0" smtClean="0"/>
              <a:t>	[</a:t>
            </a:r>
            <a:r>
              <a:rPr lang="en-US" sz="2400" i="1" dirty="0" smtClean="0"/>
              <a:t>e.g. rich get richer]</a:t>
            </a:r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12755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Popularity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39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28944" y="1475216"/>
            <a:ext cx="7660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is the distribution of in-links to nodes in a network?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[think about distributions we’ve studied…]</a:t>
            </a:r>
          </a:p>
          <a:p>
            <a:pPr marL="0" indent="0">
              <a:buNone/>
            </a:pPr>
            <a:r>
              <a:rPr lang="en-US" dirty="0" smtClean="0"/>
              <a:t>[does this correspond to the central limit theory?]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69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3362941433_28772b382b_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66" t="55665" r="-30466" b="1"/>
          <a:stretch/>
        </p:blipFill>
        <p:spPr>
          <a:xfrm>
            <a:off x="-2801911" y="3164456"/>
            <a:ext cx="14718097" cy="3693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/>
              <a:t>Use color and location to break the data up and allow the viewer to easily filter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119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Popularity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40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28944" y="1475216"/>
            <a:ext cx="7660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577737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What is the distribution of in-links to nodes in a network?</a:t>
            </a:r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fraction of Web pages that have k in-links </a:t>
            </a:r>
            <a:r>
              <a:rPr lang="en-US" dirty="0" smtClean="0"/>
              <a:t>is approximately </a:t>
            </a:r>
            <a:r>
              <a:rPr lang="en-US" dirty="0"/>
              <a:t>proportional to 1/</a:t>
            </a:r>
            <a:r>
              <a:rPr lang="en-US" dirty="0" smtClean="0"/>
              <a:t>k</a:t>
            </a:r>
            <a:r>
              <a:rPr lang="en-US" baseline="30000" dirty="0" smtClean="0"/>
              <a:t>2</a:t>
            </a:r>
          </a:p>
          <a:p>
            <a:pPr marL="0" indent="0">
              <a:buNone/>
            </a:pPr>
            <a:r>
              <a:rPr lang="en-US" dirty="0" smtClean="0"/>
              <a:t>In contrast, a normal distribution decreases by 1/2</a:t>
            </a:r>
            <a:r>
              <a:rPr lang="en-US" baseline="30000" dirty="0" smtClean="0"/>
              <a:t>-k  </a:t>
            </a:r>
            <a:r>
              <a:rPr lang="en-US" dirty="0" smtClean="0"/>
              <a:t>(much faster!)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endParaRPr lang="en-US" baseline="30000" dirty="0" smtClean="0"/>
          </a:p>
          <a:p>
            <a:pPr marL="0" indent="0">
              <a:buNone/>
            </a:pPr>
            <a:r>
              <a:rPr lang="en-US" baseline="30000" dirty="0"/>
              <a:t>	</a:t>
            </a:r>
            <a:r>
              <a:rPr lang="en-US" baseline="30000" dirty="0" smtClean="0"/>
              <a:t>					</a:t>
            </a:r>
            <a:r>
              <a:rPr lang="en-US" baseline="30000" dirty="0" err="1" smtClean="0"/>
              <a:t>vs</a:t>
            </a:r>
            <a:endParaRPr lang="en-US" baseline="30000" dirty="0"/>
          </a:p>
        </p:txBody>
      </p:sp>
      <p:pic>
        <p:nvPicPr>
          <p:cNvPr id="7" name="Picture 6" descr="Screen Shot 2015-03-25 at 11.40.01 A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59" y="4750446"/>
            <a:ext cx="780137" cy="12224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halkSketch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3043" y="4750446"/>
            <a:ext cx="2313116" cy="12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14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Popularity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Figure from: Andrei </a:t>
            </a:r>
            <a:r>
              <a:rPr lang="en-US" dirty="0" err="1"/>
              <a:t>Broder</a:t>
            </a:r>
            <a:r>
              <a:rPr lang="en-US" dirty="0"/>
              <a:t>, Ravi Kumar, </a:t>
            </a:r>
            <a:r>
              <a:rPr lang="en-US" dirty="0" err="1"/>
              <a:t>Farzin</a:t>
            </a:r>
            <a:r>
              <a:rPr lang="en-US" dirty="0"/>
              <a:t> </a:t>
            </a:r>
            <a:r>
              <a:rPr lang="en-US" dirty="0" err="1"/>
              <a:t>Maghoul</a:t>
            </a:r>
            <a:r>
              <a:rPr lang="en-US" dirty="0"/>
              <a:t>, </a:t>
            </a:r>
            <a:r>
              <a:rPr lang="en-US" dirty="0" err="1"/>
              <a:t>Prabhakar</a:t>
            </a:r>
            <a:r>
              <a:rPr lang="en-US" dirty="0"/>
              <a:t> </a:t>
            </a:r>
            <a:r>
              <a:rPr lang="en-US" dirty="0" err="1"/>
              <a:t>Raghavan</a:t>
            </a:r>
            <a:r>
              <a:rPr lang="en-US" dirty="0"/>
              <a:t>, Sridhar </a:t>
            </a:r>
            <a:r>
              <a:rPr lang="en-US" dirty="0" err="1"/>
              <a:t>Rajagopalan</a:t>
            </a:r>
            <a:r>
              <a:rPr lang="en-US" dirty="0" smtClean="0"/>
              <a:t>, </a:t>
            </a:r>
            <a:r>
              <a:rPr lang="en-US" dirty="0" err="1" smtClean="0"/>
              <a:t>Raymie</a:t>
            </a:r>
            <a:r>
              <a:rPr lang="en-US" dirty="0" smtClean="0"/>
              <a:t> </a:t>
            </a:r>
            <a:r>
              <a:rPr lang="en-US" dirty="0" err="1"/>
              <a:t>Stata</a:t>
            </a:r>
            <a:r>
              <a:rPr lang="en-US" dirty="0"/>
              <a:t>, Andrew Tomkins, and Janet Wiener. Graph structure </a:t>
            </a:r>
            <a:r>
              <a:rPr lang="en-US" dirty="0" smtClean="0"/>
              <a:t>in the </a:t>
            </a:r>
            <a:r>
              <a:rPr lang="en-US" dirty="0"/>
              <a:t>Web. In Proc. 9th International World Wide Web Conference, pages 309–</a:t>
            </a:r>
            <a:r>
              <a:rPr lang="en-US" dirty="0" smtClean="0"/>
              <a:t>320, 2000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41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28944" y="1475216"/>
            <a:ext cx="7660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4262" y="1596981"/>
            <a:ext cx="7887141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Easy to test for power law with a log-log plot (will be a line, slope == exponent of k). [part of Byte 6]</a:t>
            </a:r>
            <a:endParaRPr lang="en-US" baseline="30000" dirty="0"/>
          </a:p>
          <a:p>
            <a:pPr marL="0" indent="0">
              <a:buNone/>
            </a:pPr>
            <a:endParaRPr lang="en-US" baseline="30000" dirty="0" smtClean="0"/>
          </a:p>
          <a:p>
            <a:pPr marL="0" indent="0">
              <a:buNone/>
            </a:pPr>
            <a:r>
              <a:rPr lang="en-US" baseline="30000" dirty="0"/>
              <a:t>	</a:t>
            </a:r>
            <a:r>
              <a:rPr lang="en-US" baseline="30000" dirty="0" smtClean="0"/>
              <a:t>			</a:t>
            </a:r>
            <a:endParaRPr lang="en-US" baseline="30000" dirty="0"/>
          </a:p>
        </p:txBody>
      </p:sp>
      <p:pic>
        <p:nvPicPr>
          <p:cNvPr id="9" name="Picture 8" descr="Screen Shot 2015-03-25 at 11.45.12 A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7" y="2497172"/>
            <a:ext cx="6199017" cy="405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314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Rich get Richer explanation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2" y="1520005"/>
            <a:ext cx="7413795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Power </a:t>
            </a:r>
            <a:r>
              <a:rPr lang="en-US" dirty="0"/>
              <a:t>laws arise </a:t>
            </a:r>
            <a:r>
              <a:rPr lang="en-US" dirty="0" smtClean="0"/>
              <a:t>from the </a:t>
            </a:r>
            <a:r>
              <a:rPr lang="en-US" dirty="0"/>
              <a:t>feedback introduced by correlated decisions across a population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Intuition: the more popular something is, the more likely a random person is to hear about it… Math: probability </a:t>
            </a:r>
            <a:r>
              <a:rPr lang="en-US" dirty="0"/>
              <a:t>1 − p, page j chooses a page </a:t>
            </a:r>
            <a:r>
              <a:rPr lang="en-US" dirty="0" smtClean="0"/>
              <a:t>l </a:t>
            </a:r>
            <a:r>
              <a:rPr lang="en-US" dirty="0"/>
              <a:t>with probability proportional </a:t>
            </a:r>
            <a:r>
              <a:rPr lang="en-US" dirty="0" smtClean="0"/>
              <a:t>to l’s </a:t>
            </a:r>
            <a:r>
              <a:rPr lang="en-US" dirty="0"/>
              <a:t>current number of in-</a:t>
            </a:r>
            <a:r>
              <a:rPr lang="en-US" dirty="0" smtClean="0"/>
              <a:t>links (</a:t>
            </a:r>
            <a:r>
              <a:rPr lang="en-US" i="1" dirty="0" smtClean="0"/>
              <a:t>preferential attachment)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Figure from: Andrei </a:t>
            </a:r>
            <a:r>
              <a:rPr lang="en-US" dirty="0" err="1"/>
              <a:t>Broder</a:t>
            </a:r>
            <a:r>
              <a:rPr lang="en-US" dirty="0"/>
              <a:t>, Ravi Kumar, </a:t>
            </a:r>
            <a:r>
              <a:rPr lang="en-US" dirty="0" err="1"/>
              <a:t>Farzin</a:t>
            </a:r>
            <a:r>
              <a:rPr lang="en-US" dirty="0"/>
              <a:t> </a:t>
            </a:r>
            <a:r>
              <a:rPr lang="en-US" dirty="0" err="1"/>
              <a:t>Maghoul</a:t>
            </a:r>
            <a:r>
              <a:rPr lang="en-US" dirty="0"/>
              <a:t>, </a:t>
            </a:r>
            <a:r>
              <a:rPr lang="en-US" dirty="0" err="1"/>
              <a:t>Prabhakar</a:t>
            </a:r>
            <a:r>
              <a:rPr lang="en-US" dirty="0"/>
              <a:t> </a:t>
            </a:r>
            <a:r>
              <a:rPr lang="en-US" dirty="0" err="1"/>
              <a:t>Raghavan</a:t>
            </a:r>
            <a:r>
              <a:rPr lang="en-US" dirty="0"/>
              <a:t>, Sridhar </a:t>
            </a:r>
            <a:r>
              <a:rPr lang="en-US" dirty="0" err="1"/>
              <a:t>Rajagopalan</a:t>
            </a:r>
            <a:r>
              <a:rPr lang="en-US" dirty="0" smtClean="0"/>
              <a:t>, </a:t>
            </a:r>
            <a:r>
              <a:rPr lang="en-US" dirty="0" err="1" smtClean="0"/>
              <a:t>Raymie</a:t>
            </a:r>
            <a:r>
              <a:rPr lang="en-US" dirty="0" smtClean="0"/>
              <a:t> </a:t>
            </a:r>
            <a:r>
              <a:rPr lang="en-US" dirty="0" err="1"/>
              <a:t>Stata</a:t>
            </a:r>
            <a:r>
              <a:rPr lang="en-US" dirty="0"/>
              <a:t>, Andrew Tomkins, and Janet Wiener. Graph structure </a:t>
            </a:r>
            <a:r>
              <a:rPr lang="en-US" dirty="0" smtClean="0"/>
              <a:t>in the </a:t>
            </a:r>
            <a:r>
              <a:rPr lang="en-US" dirty="0"/>
              <a:t>Web. In Proc. 9th International World Wide Web Conference, pages 309–</a:t>
            </a:r>
            <a:r>
              <a:rPr lang="en-US" dirty="0" smtClean="0"/>
              <a:t>320, 2000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69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Rich get Richer explanation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2" y="1520005"/>
            <a:ext cx="7413795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Power </a:t>
            </a:r>
            <a:r>
              <a:rPr lang="en-US" dirty="0"/>
              <a:t>laws arise </a:t>
            </a:r>
            <a:r>
              <a:rPr lang="en-US" dirty="0" smtClean="0"/>
              <a:t>from the </a:t>
            </a:r>
            <a:r>
              <a:rPr lang="en-US" dirty="0"/>
              <a:t>feedback introduced by correlated decisions across a </a:t>
            </a:r>
            <a:r>
              <a:rPr lang="en-US" dirty="0" smtClean="0"/>
              <a:t>population</a:t>
            </a:r>
          </a:p>
          <a:p>
            <a:pPr lvl="1"/>
            <a:r>
              <a:rPr lang="en-US" dirty="0" smtClean="0"/>
              <a:t>Intuition: the more popular something is, the more likely a random person is to hear about it… Math: probability </a:t>
            </a:r>
            <a:r>
              <a:rPr lang="en-US" dirty="0"/>
              <a:t>1 − p, page j chooses a page </a:t>
            </a:r>
            <a:r>
              <a:rPr lang="en-US" dirty="0" smtClean="0"/>
              <a:t>l </a:t>
            </a:r>
            <a:r>
              <a:rPr lang="en-US" dirty="0"/>
              <a:t>with probability proportional </a:t>
            </a:r>
            <a:r>
              <a:rPr lang="en-US" dirty="0" smtClean="0"/>
              <a:t>to l’s </a:t>
            </a:r>
            <a:r>
              <a:rPr lang="en-US" dirty="0"/>
              <a:t>current number of in-</a:t>
            </a:r>
            <a:r>
              <a:rPr lang="en-US" dirty="0" smtClean="0"/>
              <a:t>links (</a:t>
            </a:r>
            <a:r>
              <a:rPr lang="en-US" i="1" dirty="0" smtClean="0"/>
              <a:t>preferential attachment)</a:t>
            </a:r>
          </a:p>
          <a:p>
            <a:pPr lvl="1"/>
            <a:r>
              <a:rPr lang="en-US" dirty="0" smtClean="0"/>
              <a:t>Intuition: thus, large values are ‘amplified’ (pages grow exponentially in popularity over time) 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Figure from: Andrei </a:t>
            </a:r>
            <a:r>
              <a:rPr lang="en-US" dirty="0" err="1"/>
              <a:t>Broder</a:t>
            </a:r>
            <a:r>
              <a:rPr lang="en-US" dirty="0"/>
              <a:t>, Ravi Kumar, </a:t>
            </a:r>
            <a:r>
              <a:rPr lang="en-US" dirty="0" err="1"/>
              <a:t>Farzin</a:t>
            </a:r>
            <a:r>
              <a:rPr lang="en-US" dirty="0"/>
              <a:t> </a:t>
            </a:r>
            <a:r>
              <a:rPr lang="en-US" dirty="0" err="1"/>
              <a:t>Maghoul</a:t>
            </a:r>
            <a:r>
              <a:rPr lang="en-US" dirty="0"/>
              <a:t>, </a:t>
            </a:r>
            <a:r>
              <a:rPr lang="en-US" dirty="0" err="1"/>
              <a:t>Prabhakar</a:t>
            </a:r>
            <a:r>
              <a:rPr lang="en-US" dirty="0"/>
              <a:t> </a:t>
            </a:r>
            <a:r>
              <a:rPr lang="en-US" dirty="0" err="1"/>
              <a:t>Raghavan</a:t>
            </a:r>
            <a:r>
              <a:rPr lang="en-US" dirty="0"/>
              <a:t>, Sridhar </a:t>
            </a:r>
            <a:r>
              <a:rPr lang="en-US" dirty="0" err="1"/>
              <a:t>Rajagopalan</a:t>
            </a:r>
            <a:r>
              <a:rPr lang="en-US" dirty="0" smtClean="0"/>
              <a:t>, </a:t>
            </a:r>
            <a:r>
              <a:rPr lang="en-US" dirty="0" err="1" smtClean="0"/>
              <a:t>Raymie</a:t>
            </a:r>
            <a:r>
              <a:rPr lang="en-US" dirty="0" smtClean="0"/>
              <a:t> </a:t>
            </a:r>
            <a:r>
              <a:rPr lang="en-US" dirty="0" err="1"/>
              <a:t>Stata</a:t>
            </a:r>
            <a:r>
              <a:rPr lang="en-US" dirty="0"/>
              <a:t>, Andrew Tomkins, and Janet Wiener. Graph structure </a:t>
            </a:r>
            <a:r>
              <a:rPr lang="en-US" dirty="0" smtClean="0"/>
              <a:t>in the </a:t>
            </a:r>
            <a:r>
              <a:rPr lang="en-US" dirty="0"/>
              <a:t>Web. In Proc. 9th International World Wide Web Conference, pages 309–</a:t>
            </a:r>
            <a:r>
              <a:rPr lang="en-US" dirty="0" smtClean="0"/>
              <a:t>320, 2000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885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Screen Shot 2015-03-24 at 11.48.46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" b="1963"/>
          <a:stretch>
            <a:fillRect/>
          </a:stretch>
        </p:blipFill>
        <p:spPr/>
      </p:pic>
      <p:sp>
        <p:nvSpPr>
          <p:cNvPr id="13" name="Rectangular Callout 12"/>
          <p:cNvSpPr/>
          <p:nvPr/>
        </p:nvSpPr>
        <p:spPr>
          <a:xfrm>
            <a:off x="3769385" y="2041990"/>
            <a:ext cx="1313543" cy="595085"/>
          </a:xfrm>
          <a:prstGeom prst="wedgeRectCallout">
            <a:avLst>
              <a:gd name="adj1" fmla="val 100822"/>
              <a:gd name="adj2" fmla="val 36218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want to </a:t>
            </a:r>
            <a:br>
              <a:rPr lang="en-US" dirty="0" smtClean="0"/>
            </a:br>
            <a:r>
              <a:rPr lang="en-US" dirty="0" smtClean="0"/>
              <a:t>know about a network?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Jure </a:t>
            </a:r>
            <a:r>
              <a:rPr lang="en-US" dirty="0" err="1"/>
              <a:t>Leskovec</a:t>
            </a:r>
            <a:r>
              <a:rPr lang="en-US" dirty="0"/>
              <a:t>, </a:t>
            </a:r>
            <a:r>
              <a:rPr lang="en-US" dirty="0" err="1"/>
              <a:t>Lada</a:t>
            </a:r>
            <a:r>
              <a:rPr lang="en-US" dirty="0"/>
              <a:t> </a:t>
            </a:r>
            <a:r>
              <a:rPr lang="en-US" dirty="0" err="1"/>
              <a:t>Adamic</a:t>
            </a:r>
            <a:r>
              <a:rPr lang="en-US" dirty="0"/>
              <a:t>, and Bernardo </a:t>
            </a:r>
            <a:r>
              <a:rPr lang="en-US" dirty="0" err="1"/>
              <a:t>Huberman</a:t>
            </a:r>
            <a:r>
              <a:rPr lang="en-US" dirty="0"/>
              <a:t>. The dynamics of viral </a:t>
            </a:r>
            <a:r>
              <a:rPr lang="en-US" dirty="0" err="1" smtClean="0"/>
              <a:t>marketing.ACM</a:t>
            </a:r>
            <a:r>
              <a:rPr lang="en-US" dirty="0" smtClean="0"/>
              <a:t> </a:t>
            </a:r>
            <a:r>
              <a:rPr lang="en-US" dirty="0"/>
              <a:t>Transactions on the Web, 1(1), May 2007.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3168" y="1231367"/>
            <a:ext cx="59712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Purchasers of a Japanese Graphic Novel</a:t>
            </a:r>
            <a:endParaRPr lang="en-US" sz="2800" dirty="0"/>
          </a:p>
        </p:txBody>
      </p:sp>
      <p:sp>
        <p:nvSpPr>
          <p:cNvPr id="9" name="Rectangular Callout 8"/>
          <p:cNvSpPr/>
          <p:nvPr/>
        </p:nvSpPr>
        <p:spPr>
          <a:xfrm>
            <a:off x="3668223" y="1847153"/>
            <a:ext cx="1415143" cy="874276"/>
          </a:xfrm>
          <a:prstGeom prst="wedgeRectCallout">
            <a:avLst>
              <a:gd name="adj1" fmla="val -87341"/>
              <a:gd name="adj2" fmla="val 121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trong Ties </a:t>
            </a:r>
            <a:r>
              <a:rPr lang="en-US" dirty="0" err="1" smtClean="0"/>
              <a:t>vs</a:t>
            </a:r>
            <a:r>
              <a:rPr lang="en-US" dirty="0" smtClean="0"/>
              <a:t> weak ties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>
          <a:xfrm>
            <a:off x="3711765" y="2079170"/>
            <a:ext cx="1313543" cy="595085"/>
          </a:xfrm>
          <a:prstGeom prst="wedgeRectCallout">
            <a:avLst>
              <a:gd name="adj1" fmla="val 134014"/>
              <a:gd name="adj2" fmla="val 18059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ular Callout 11"/>
          <p:cNvSpPr/>
          <p:nvPr/>
        </p:nvSpPr>
        <p:spPr>
          <a:xfrm>
            <a:off x="3713784" y="1964178"/>
            <a:ext cx="1313543" cy="595085"/>
          </a:xfrm>
          <a:prstGeom prst="wedgeRectCallout">
            <a:avLst>
              <a:gd name="adj1" fmla="val -92194"/>
              <a:gd name="adj2" fmla="val 35399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Just 4 nodes … big impact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97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creen Shot 2015-03-24 at 11.48.46 AM.png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63" b="1963"/>
          <a:stretch>
            <a:fillRect/>
          </a:stretch>
        </p:blipFill>
        <p:spPr/>
      </p:pic>
      <p:sp>
        <p:nvSpPr>
          <p:cNvPr id="13" name="TextBox 12"/>
          <p:cNvSpPr txBox="1"/>
          <p:nvPr/>
        </p:nvSpPr>
        <p:spPr>
          <a:xfrm>
            <a:off x="1128944" y="1475216"/>
            <a:ext cx="76602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Structure matters</a:t>
            </a:r>
          </a:p>
          <a:p>
            <a:r>
              <a:rPr lang="en-US" sz="2800" dirty="0" smtClean="0"/>
              <a:t>Game theory explores issues such as influence</a:t>
            </a:r>
          </a:p>
          <a:p>
            <a:r>
              <a:rPr lang="en-US" sz="2800" dirty="0" smtClean="0"/>
              <a:t>Structure and influence are related</a:t>
            </a:r>
          </a:p>
          <a:p>
            <a:pPr lvl="1"/>
            <a:r>
              <a:rPr lang="en-US" sz="2400" dirty="0" smtClean="0"/>
              <a:t>Picking the right node (based on structure) changes influence</a:t>
            </a:r>
            <a:endParaRPr lang="en-US" sz="24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655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important types of network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does the network as a whole behave?</a:t>
            </a:r>
          </a:p>
          <a:p>
            <a:pPr marL="228600" lvl="1" indent="0">
              <a:buNone/>
            </a:pPr>
            <a:r>
              <a:rPr lang="en-US" i="1" dirty="0" smtClean="0"/>
              <a:t>e.g.</a:t>
            </a:r>
            <a:r>
              <a:rPr lang="en-US" dirty="0" smtClean="0"/>
              <a:t> financial market: individual beliefs summarized in values of assets</a:t>
            </a:r>
          </a:p>
          <a:p>
            <a:pPr marL="228600" lvl="1" indent="0">
              <a:buNone/>
            </a:pPr>
            <a:r>
              <a:rPr lang="en-US" i="1" dirty="0" smtClean="0"/>
              <a:t>e.g. </a:t>
            </a:r>
            <a:r>
              <a:rPr lang="en-US" dirty="0" smtClean="0"/>
              <a:t>voting </a:t>
            </a:r>
          </a:p>
          <a:p>
            <a:pPr marL="228600" lvl="1" indent="0">
              <a:buNone/>
            </a:pPr>
            <a:r>
              <a:rPr lang="en-US" i="1" dirty="0" smtClean="0"/>
              <a:t>e.g. </a:t>
            </a:r>
            <a:r>
              <a:rPr lang="en-US" dirty="0" smtClean="0"/>
              <a:t>prediction markets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32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important types of network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does the network as a whole behave?</a:t>
            </a:r>
          </a:p>
          <a:p>
            <a:pPr marL="228600" lvl="1" indent="0">
              <a:buNone/>
            </a:pPr>
            <a:r>
              <a:rPr lang="en-US" i="1" dirty="0" smtClean="0"/>
              <a:t>e.g.</a:t>
            </a:r>
            <a:r>
              <a:rPr lang="en-US" dirty="0" smtClean="0"/>
              <a:t> financial market: individual beliefs summarized in values of assets</a:t>
            </a:r>
          </a:p>
          <a:p>
            <a:pPr marL="228600" lvl="1" indent="0">
              <a:buNone/>
            </a:pPr>
            <a:r>
              <a:rPr lang="en-US" i="1" dirty="0" smtClean="0"/>
              <a:t>e.g. </a:t>
            </a:r>
            <a:r>
              <a:rPr lang="en-US" dirty="0" smtClean="0"/>
              <a:t>voting </a:t>
            </a:r>
          </a:p>
          <a:p>
            <a:pPr marL="228600" lvl="1" indent="0">
              <a:buNone/>
            </a:pPr>
            <a:r>
              <a:rPr lang="en-US" i="1" dirty="0" smtClean="0"/>
              <a:t>e.g. </a:t>
            </a:r>
            <a:r>
              <a:rPr lang="en-US" dirty="0" smtClean="0"/>
              <a:t>prediction markets </a:t>
            </a:r>
          </a:p>
          <a:p>
            <a:pPr marL="0" indent="0">
              <a:buNone/>
            </a:pPr>
            <a:r>
              <a:rPr lang="en-US" dirty="0" smtClean="0"/>
              <a:t>How does the network evolve over time?</a:t>
            </a:r>
          </a:p>
          <a:p>
            <a:pPr marL="228600" lvl="1" indent="0">
              <a:buNone/>
            </a:pPr>
            <a:r>
              <a:rPr lang="en-US" i="1" dirty="0" smtClean="0"/>
              <a:t>e.g. the likelihood that an edge will form on two nodes that are one step apart is higher than if they are further apart (triadic closure)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7939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Cameron Marlow, Lee Byron, Tom Lento, and </a:t>
            </a:r>
            <a:r>
              <a:rPr lang="en-US" dirty="0" err="1"/>
              <a:t>Itamar</a:t>
            </a:r>
            <a:r>
              <a:rPr lang="en-US" dirty="0"/>
              <a:t> </a:t>
            </a:r>
            <a:r>
              <a:rPr lang="en-US" dirty="0" err="1"/>
              <a:t>Rosenn</a:t>
            </a:r>
            <a:r>
              <a:rPr lang="en-US" dirty="0"/>
              <a:t>. Maintained </a:t>
            </a:r>
            <a:r>
              <a:rPr lang="en-US" dirty="0" smtClean="0"/>
              <a:t>relationships on </a:t>
            </a:r>
            <a:r>
              <a:rPr lang="en-US" dirty="0"/>
              <a:t>Facebook, 2009. On-line at http://</a:t>
            </a:r>
            <a:r>
              <a:rPr lang="en-US" dirty="0" err="1"/>
              <a:t>overstated.net</a:t>
            </a:r>
            <a:r>
              <a:rPr lang="en-US" dirty="0"/>
              <a:t>/2009/03/09/</a:t>
            </a:r>
            <a:r>
              <a:rPr lang="en-US" dirty="0" err="1"/>
              <a:t>maintainedrelationships</a:t>
            </a:r>
            <a:r>
              <a:rPr lang="en-US" dirty="0"/>
              <a:t>-on-</a:t>
            </a:r>
            <a:r>
              <a:rPr lang="en-US" dirty="0" err="1"/>
              <a:t>facebook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48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800" dirty="0"/>
              <a:t>Strong Ties </a:t>
            </a:r>
            <a:r>
              <a:rPr lang="en-US" sz="2800" dirty="0" err="1"/>
              <a:t>vs</a:t>
            </a:r>
            <a:r>
              <a:rPr lang="en-US" sz="2800" dirty="0"/>
              <a:t> Weak </a:t>
            </a:r>
            <a:r>
              <a:rPr lang="en-US" sz="2800" dirty="0" smtClean="0"/>
              <a:t>Ties</a:t>
            </a:r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connections</a:t>
            </a:r>
            <a:endParaRPr lang="en-US" dirty="0"/>
          </a:p>
        </p:txBody>
      </p:sp>
      <p:pic>
        <p:nvPicPr>
          <p:cNvPr id="7" name="Content Placeholder 6" descr="Screen Shot 2015-03-24 at 1.51.46 PM.p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" r="48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7107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https://</a:t>
            </a:r>
            <a:r>
              <a:rPr lang="en-US" dirty="0" err="1"/>
              <a:t>www.cs.cornell.edu</a:t>
            </a:r>
            <a:r>
              <a:rPr lang="en-US" dirty="0"/>
              <a:t>/home/</a:t>
            </a:r>
            <a:r>
              <a:rPr lang="en-US" dirty="0" err="1"/>
              <a:t>kleinber</a:t>
            </a:r>
            <a:r>
              <a:rPr lang="en-US" dirty="0"/>
              <a:t>/networks-book/networks-book-ch03.pdf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800" dirty="0"/>
              <a:t>Strong Ties </a:t>
            </a:r>
            <a:r>
              <a:rPr lang="en-US" sz="2800" dirty="0" err="1"/>
              <a:t>vs</a:t>
            </a:r>
            <a:r>
              <a:rPr lang="en-US" sz="2800" dirty="0"/>
              <a:t> Weak </a:t>
            </a:r>
            <a:r>
              <a:rPr lang="en-US" sz="2800" dirty="0" smtClean="0"/>
              <a:t>Ties</a:t>
            </a:r>
          </a:p>
          <a:p>
            <a:r>
              <a:rPr lang="en-US" sz="2800" dirty="0" smtClean="0"/>
              <a:t>Bridges &amp; </a:t>
            </a:r>
            <a:r>
              <a:rPr lang="en-US" sz="2800" smtClean="0"/>
              <a:t>Local Bridges</a:t>
            </a:r>
            <a:endParaRPr lang="en-US" sz="2800" dirty="0" smtClean="0"/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connections</a:t>
            </a:r>
            <a:endParaRPr lang="en-US" dirty="0"/>
          </a:p>
        </p:txBody>
      </p:sp>
      <p:pic>
        <p:nvPicPr>
          <p:cNvPr id="8" name="Content Placeholder 7" descr="Screen Shot 2015-03-24 at 4.09.57 PM.p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1" r="193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0566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/>
              <a:t>Give a sense of things and use zooming for detail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 descr="3257243248_77f610b7f3_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9"/>
          <a:stretch/>
        </p:blipFill>
        <p:spPr>
          <a:xfrm>
            <a:off x="0" y="4071464"/>
            <a:ext cx="9144000" cy="278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825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</a:t>
            </a:r>
            <a:r>
              <a:rPr lang="en-US" dirty="0" err="1" smtClean="0"/>
              <a:t>Onnela</a:t>
            </a:r>
            <a:r>
              <a:rPr lang="en-US" dirty="0" smtClean="0"/>
              <a:t>, 2007)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Cellphone data of 20% of a nation</a:t>
            </a:r>
          </a:p>
          <a:p>
            <a:r>
              <a:rPr lang="en-US" dirty="0" smtClean="0"/>
              <a:t>Who talks to whom (network) and how long (tie strength)</a:t>
            </a:r>
          </a:p>
          <a:p>
            <a:r>
              <a:rPr lang="en-US" dirty="0"/>
              <a:t> a </a:t>
            </a:r>
            <a:r>
              <a:rPr lang="en-US" dirty="0" smtClean="0"/>
              <a:t>single connected </a:t>
            </a:r>
            <a:r>
              <a:rPr lang="en-US" dirty="0"/>
              <a:t>component containing most (in this case 84%) of the individuals in the </a:t>
            </a:r>
            <a:r>
              <a:rPr lang="en-US" dirty="0" smtClean="0"/>
              <a:t>network</a:t>
            </a:r>
            <a:endParaRPr lang="en-US" dirty="0"/>
          </a:p>
          <a:p>
            <a:r>
              <a:rPr lang="en-US" dirty="0" smtClean="0"/>
              <a:t>VERY FEW local bridges. Instead as a proxy, used neighborhood overlap (neighbors of both of 2 nodes / either) 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65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Overlap increases with tie strength</a:t>
            </a:r>
          </a:p>
          <a:p>
            <a:r>
              <a:rPr lang="en-US" dirty="0" smtClean="0"/>
              <a:t>Deleting strong ties doesn’t change the network structure much</a:t>
            </a:r>
          </a:p>
          <a:p>
            <a:r>
              <a:rPr lang="en-US" dirty="0" smtClean="0"/>
              <a:t>Deleting weak ties changes structure much more quickly. 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099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Whole books on the social science behind </a:t>
            </a:r>
            <a:r>
              <a:rPr lang="en-US" dirty="0"/>
              <a:t>network design 	</a:t>
            </a:r>
          </a:p>
          <a:p>
            <a:pPr marL="228600" lvl="1" indent="0">
              <a:buNone/>
            </a:pPr>
            <a:r>
              <a:rPr lang="en-US" dirty="0"/>
              <a:t>Kraut, R. E. &amp; </a:t>
            </a:r>
            <a:r>
              <a:rPr lang="en-US" dirty="0" err="1"/>
              <a:t>Resnick</a:t>
            </a:r>
            <a:r>
              <a:rPr lang="en-US" dirty="0"/>
              <a:t>, P. (2012).  Building successful online communities: Evidence-based social design. Cambridge, MA: MIT Press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70200"/>
            <a:ext cx="12700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726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Networks show up all the time in data analysis</a:t>
            </a:r>
          </a:p>
          <a:p>
            <a:pPr marL="0" indent="0">
              <a:buNone/>
            </a:pPr>
            <a:r>
              <a:rPr lang="en-US" dirty="0" smtClean="0"/>
              <a:t>Key metrics explore </a:t>
            </a:r>
            <a:r>
              <a:rPr lang="en-US" i="1" dirty="0" smtClean="0"/>
              <a:t>structure, influence, </a:t>
            </a:r>
            <a:r>
              <a:rPr lang="en-US" dirty="0" smtClean="0"/>
              <a:t>and </a:t>
            </a:r>
            <a:r>
              <a:rPr lang="en-US" i="1" dirty="0" smtClean="0"/>
              <a:t>network evolution </a:t>
            </a:r>
            <a:r>
              <a:rPr lang="en-US" dirty="0" smtClean="0"/>
              <a:t>(over time)</a:t>
            </a:r>
            <a:endParaRPr lang="en-US" i="1" dirty="0" smtClean="0"/>
          </a:p>
          <a:p>
            <a:pPr marL="0" indent="0">
              <a:buNone/>
            </a:pPr>
            <a:r>
              <a:rPr lang="en-US" dirty="0" smtClean="0"/>
              <a:t>Introduced a new type of distribution common to networks: power law distribution</a:t>
            </a:r>
          </a:p>
          <a:p>
            <a:pPr marL="228600" lvl="1" indent="0">
              <a:buNone/>
            </a:pPr>
            <a:r>
              <a:rPr lang="en-US" dirty="0" smtClean="0"/>
              <a:t>arises </a:t>
            </a:r>
            <a:r>
              <a:rPr lang="en-US" dirty="0"/>
              <a:t>from the feedback introduced by correlated decisions across </a:t>
            </a:r>
            <a:r>
              <a:rPr lang="en-US"/>
              <a:t>a </a:t>
            </a:r>
            <a:r>
              <a:rPr lang="en-US" smtClean="0"/>
              <a:t>population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82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2681" b="57513"/>
          <a:stretch/>
        </p:blipFill>
        <p:spPr>
          <a:xfrm>
            <a:off x="0" y="4483799"/>
            <a:ext cx="9144000" cy="2460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Give a sense of things and use zooming for detail</a:t>
            </a:r>
          </a:p>
          <a:p>
            <a:pPr marL="0" indent="0">
              <a:buNone/>
            </a:pPr>
            <a:r>
              <a:rPr lang="en-US" dirty="0" smtClean="0"/>
              <a:t>Add a dimension such as time or height for a key variable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8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Give a sense of things and use zooming for detail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Add a dimension such as time or height for a key variable</a:t>
            </a:r>
          </a:p>
          <a:p>
            <a:pPr marL="0" indent="0">
              <a:buNone/>
            </a:pPr>
            <a:r>
              <a:rPr lang="en-US" dirty="0" smtClean="0"/>
              <a:t>Allow exploration through distortion, filtering, highlighting, and linking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7" b="32409"/>
          <a:stretch/>
        </p:blipFill>
        <p:spPr bwMode="auto">
          <a:xfrm>
            <a:off x="6102073" y="2441818"/>
            <a:ext cx="3041927" cy="2487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0356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Give a sense of things and use zooming for detail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Add a dimension such as time or height for a key variable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Allow exploration through distortion, filtering, highlighting, and linking</a:t>
            </a:r>
          </a:p>
          <a:p>
            <a:pPr marL="0" indent="0">
              <a:buNone/>
            </a:pPr>
            <a:r>
              <a:rPr lang="en-US" dirty="0" smtClean="0"/>
              <a:t>Exploit hierarchy and connectivity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Product Tree Map of Benin (Exports) </a:t>
            </a:r>
            <a:r>
              <a:rPr lang="en-US" dirty="0" smtClean="0"/>
              <a:t>2009 by </a:t>
            </a:r>
            <a:r>
              <a:rPr lang="en-US" dirty="0" err="1" smtClean="0"/>
              <a:t>Mcstol</a:t>
            </a:r>
            <a:r>
              <a:rPr lang="en-US" dirty="0" smtClean="0"/>
              <a:t> </a:t>
            </a:r>
            <a:r>
              <a:rPr lang="en-US" dirty="0"/>
              <a:t>from Wikipedia  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Treemapping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42" y="1645593"/>
            <a:ext cx="4951023" cy="417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37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last lecture</a:t>
            </a:r>
          </a:p>
          <a:p>
            <a:r>
              <a:rPr lang="en-US" b="1" dirty="0" smtClean="0"/>
              <a:t>Quiz 7 answers</a:t>
            </a:r>
          </a:p>
          <a:p>
            <a:r>
              <a:rPr lang="en-US" b="1" dirty="0" smtClean="0"/>
              <a:t>Quiz 8</a:t>
            </a:r>
          </a:p>
          <a:p>
            <a:r>
              <a:rPr lang="en-US" dirty="0" smtClean="0"/>
              <a:t>Discussion of network science</a:t>
            </a:r>
          </a:p>
          <a:p>
            <a:r>
              <a:rPr lang="en-US" dirty="0" smtClean="0"/>
              <a:t>Byte 6 Alternate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170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arnegie">
      <a:dk1>
        <a:srgbClr val="000000"/>
      </a:dk1>
      <a:lt1>
        <a:sysClr val="window" lastClr="FFFFFF"/>
      </a:lt1>
      <a:dk2>
        <a:srgbClr val="363636"/>
      </a:dk2>
      <a:lt2>
        <a:srgbClr val="F4F4F4"/>
      </a:lt2>
      <a:accent1>
        <a:srgbClr val="850205"/>
      </a:accent1>
      <a:accent2>
        <a:srgbClr val="618091"/>
      </a:accent2>
      <a:accent3>
        <a:srgbClr val="535353"/>
      </a:accent3>
      <a:accent4>
        <a:srgbClr val="B5B5B5"/>
      </a:accent4>
      <a:accent5>
        <a:srgbClr val="CACACA"/>
      </a:accent5>
      <a:accent6>
        <a:srgbClr val="F4F4F4"/>
      </a:accent6>
      <a:hlink>
        <a:srgbClr val="363636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29707</TotalTime>
  <Words>3252</Words>
  <Application>Microsoft Macintosh PowerPoint</Application>
  <PresentationFormat>On-screen Show (4:3)</PresentationFormat>
  <Paragraphs>495</Paragraphs>
  <Slides>53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Goals for Today</vt:lpstr>
      <vt:lpstr>Visualizing Big Data</vt:lpstr>
      <vt:lpstr>Visualizing Big Data</vt:lpstr>
      <vt:lpstr>Visualizing Big Data</vt:lpstr>
      <vt:lpstr>Visualizing Big Data</vt:lpstr>
      <vt:lpstr>Visualizing Big Data</vt:lpstr>
      <vt:lpstr>Visualizing Big Data</vt:lpstr>
      <vt:lpstr>Goals for Today</vt:lpstr>
      <vt:lpstr>Goals for Today</vt:lpstr>
      <vt:lpstr>Very multidisciplinary field</vt:lpstr>
      <vt:lpstr>What is a network?</vt:lpstr>
      <vt:lpstr>What is a network?</vt:lpstr>
      <vt:lpstr>Types of networks</vt:lpstr>
      <vt:lpstr>Types of networks</vt:lpstr>
      <vt:lpstr>Types of networks</vt:lpstr>
      <vt:lpstr>Types of networks</vt:lpstr>
      <vt:lpstr>Types of networks</vt:lpstr>
      <vt:lpstr>Network Structure is … Revealing</vt:lpstr>
      <vt:lpstr>Network Structure is … Reactive</vt:lpstr>
      <vt:lpstr>What do we want to  know about a network?</vt:lpstr>
      <vt:lpstr>Measuring Connectivity</vt:lpstr>
      <vt:lpstr>Measuring Connectivity</vt:lpstr>
      <vt:lpstr>Measuring Connectivity</vt:lpstr>
      <vt:lpstr>Measuring Connectivity</vt:lpstr>
      <vt:lpstr>Measuring Connectivity</vt:lpstr>
      <vt:lpstr>What do we want to  know about a network?</vt:lpstr>
      <vt:lpstr>Why is this important?</vt:lpstr>
      <vt:lpstr>Why is this important?</vt:lpstr>
      <vt:lpstr>What do we want to  know about a network?</vt:lpstr>
      <vt:lpstr>What do we want to  know about a network?</vt:lpstr>
      <vt:lpstr>What do we want to  know about a network?</vt:lpstr>
      <vt:lpstr>Why is this important?</vt:lpstr>
      <vt:lpstr>What do we want to  know about a network?</vt:lpstr>
      <vt:lpstr>What do we want to  know about a network?</vt:lpstr>
      <vt:lpstr>Why is this important?</vt:lpstr>
      <vt:lpstr>Why is this important?</vt:lpstr>
      <vt:lpstr>Why is this important?</vt:lpstr>
      <vt:lpstr>Measuring Popularity</vt:lpstr>
      <vt:lpstr>Measuring Popularity</vt:lpstr>
      <vt:lpstr>Measuring Popularity</vt:lpstr>
      <vt:lpstr>Rich get Richer explanation</vt:lpstr>
      <vt:lpstr>Rich get Richer explanation</vt:lpstr>
      <vt:lpstr>What do we want to  know about a network?</vt:lpstr>
      <vt:lpstr>Why is this important?</vt:lpstr>
      <vt:lpstr>Other important types of network effects</vt:lpstr>
      <vt:lpstr>Other important types of network effects</vt:lpstr>
      <vt:lpstr>Types of connections</vt:lpstr>
      <vt:lpstr>Types of connections</vt:lpstr>
      <vt:lpstr>Example (Onnela, 2007)</vt:lpstr>
      <vt:lpstr>Findings</vt:lpstr>
      <vt:lpstr>Designing networks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yohoo</dc:creator>
  <cp:lastModifiedBy>Jen Mankoff</cp:lastModifiedBy>
  <cp:revision>824</cp:revision>
  <dcterms:created xsi:type="dcterms:W3CDTF">2013-10-07T16:54:34Z</dcterms:created>
  <dcterms:modified xsi:type="dcterms:W3CDTF">2015-03-25T20:31:01Z</dcterms:modified>
</cp:coreProperties>
</file>